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</p:sldMasterIdLst>
  <p:notesMasterIdLst>
    <p:notesMasterId r:id="rId49"/>
  </p:notesMasterIdLst>
  <p:handoutMasterIdLst>
    <p:handoutMasterId r:id="rId50"/>
  </p:handoutMasterIdLst>
  <p:sldIdLst>
    <p:sldId id="256" r:id="rId2"/>
    <p:sldId id="322" r:id="rId3"/>
    <p:sldId id="259" r:id="rId4"/>
    <p:sldId id="262" r:id="rId5"/>
    <p:sldId id="260" r:id="rId6"/>
    <p:sldId id="296" r:id="rId7"/>
    <p:sldId id="297" r:id="rId8"/>
    <p:sldId id="263" r:id="rId9"/>
    <p:sldId id="264" r:id="rId10"/>
    <p:sldId id="265" r:id="rId11"/>
    <p:sldId id="266" r:id="rId12"/>
    <p:sldId id="267" r:id="rId13"/>
    <p:sldId id="298" r:id="rId14"/>
    <p:sldId id="269" r:id="rId15"/>
    <p:sldId id="270" r:id="rId16"/>
    <p:sldId id="300" r:id="rId17"/>
    <p:sldId id="332" r:id="rId18"/>
    <p:sldId id="274" r:id="rId19"/>
    <p:sldId id="303" r:id="rId20"/>
    <p:sldId id="304" r:id="rId21"/>
    <p:sldId id="305" r:id="rId22"/>
    <p:sldId id="306" r:id="rId23"/>
    <p:sldId id="307" r:id="rId24"/>
    <p:sldId id="308" r:id="rId25"/>
    <p:sldId id="323" r:id="rId26"/>
    <p:sldId id="309" r:id="rId27"/>
    <p:sldId id="329" r:id="rId28"/>
    <p:sldId id="324" r:id="rId29"/>
    <p:sldId id="325" r:id="rId30"/>
    <p:sldId id="326" r:id="rId31"/>
    <p:sldId id="327" r:id="rId32"/>
    <p:sldId id="331" r:id="rId33"/>
    <p:sldId id="330" r:id="rId34"/>
    <p:sldId id="340" r:id="rId35"/>
    <p:sldId id="314" r:id="rId36"/>
    <p:sldId id="315" r:id="rId37"/>
    <p:sldId id="316" r:id="rId38"/>
    <p:sldId id="337" r:id="rId39"/>
    <p:sldId id="317" r:id="rId40"/>
    <p:sldId id="318" r:id="rId41"/>
    <p:sldId id="319" r:id="rId42"/>
    <p:sldId id="320" r:id="rId43"/>
    <p:sldId id="333" r:id="rId44"/>
    <p:sldId id="334" r:id="rId45"/>
    <p:sldId id="335" r:id="rId46"/>
    <p:sldId id="336" r:id="rId47"/>
    <p:sldId id="338" r:id="rId48"/>
  </p:sldIdLst>
  <p:sldSz cx="9144000" cy="6858000" type="screen4x3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3FB"/>
    <a:srgbClr val="FF0000"/>
    <a:srgbClr val="FF5050"/>
    <a:srgbClr val="01FD61"/>
    <a:srgbClr val="FF6600"/>
    <a:srgbClr val="FFCC99"/>
    <a:srgbClr val="FF9966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84" autoAdjust="0"/>
    <p:restoredTop sz="95473" autoAdjust="0"/>
  </p:normalViewPr>
  <p:slideViewPr>
    <p:cSldViewPr snapToGrid="0">
      <p:cViewPr varScale="1">
        <p:scale>
          <a:sx n="81" d="100"/>
          <a:sy n="81" d="100"/>
        </p:scale>
        <p:origin x="735" y="39"/>
      </p:cViewPr>
      <p:guideLst>
        <p:guide orient="horz" pos="2224"/>
        <p:guide pos="2880"/>
      </p:guideLst>
    </p:cSldViewPr>
  </p:slideViewPr>
  <p:outlineViewPr>
    <p:cViewPr>
      <p:scale>
        <a:sx n="33" d="100"/>
        <a:sy n="33" d="100"/>
      </p:scale>
      <p:origin x="0" y="-250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7" d="10"/>
        <a:sy n="17" d="10"/>
      </p:scale>
      <p:origin x="0" y="-15051"/>
    </p:cViewPr>
  </p:sorterViewPr>
  <p:notesViewPr>
    <p:cSldViewPr snapToGrid="0">
      <p:cViewPr>
        <p:scale>
          <a:sx n="100" d="100"/>
          <a:sy n="100" d="100"/>
        </p:scale>
        <p:origin x="-366" y="1392"/>
      </p:cViewPr>
      <p:guideLst>
        <p:guide orient="horz" pos="2304"/>
        <p:guide pos="3024"/>
      </p:guideLst>
    </p:cSldViewPr>
  </p:notesViewPr>
  <p:gridSpacing cx="914400" cy="9144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98" tIns="45249" rIns="90498" bIns="4524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7046" y="0"/>
            <a:ext cx="4162618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98" tIns="45249" rIns="90498" bIns="4524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83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7747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98" tIns="45249" rIns="90498" bIns="4524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83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7046" y="6947747"/>
            <a:ext cx="4162618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98" tIns="45249" rIns="90498" bIns="4524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C333B31E-A7C0-4A3F-8514-7A36EFC7EC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460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t" anchorCtr="0" compatLnSpc="1">
            <a:prstTxWarp prst="textNoShape">
              <a:avLst/>
            </a:prstTxWarp>
          </a:bodyPr>
          <a:lstStyle>
            <a:lvl1pPr defTabSz="912833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582" y="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t" anchorCtr="0" compatLnSpc="1">
            <a:prstTxWarp prst="textNoShape">
              <a:avLst/>
            </a:prstTxWarp>
          </a:bodyPr>
          <a:lstStyle>
            <a:lvl1pPr algn="r" defTabSz="912833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80570" y="3474720"/>
            <a:ext cx="7040061" cy="3291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944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b" anchorCtr="0" compatLnSpc="1">
            <a:prstTxWarp prst="textNoShape">
              <a:avLst/>
            </a:prstTxWarp>
          </a:bodyPr>
          <a:lstStyle>
            <a:lvl1pPr defTabSz="912833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582" y="694944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10903138-3899-4E15-BD25-410FB37790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2458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grpSp>
          <p:nvGrpSpPr>
            <p:cNvPr id="7" name="Group 5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6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" name="Rectangle 7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0" name="Rectangle 8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2" name="Rectangle 10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3" name="Rectangle 11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</p:grpSp>
      </p:grpSp>
      <p:sp>
        <p:nvSpPr>
          <p:cNvPr id="178195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8196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8" name="Rectangle 1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Rectangle 1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" name="Rectangle 1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655F58-A1C9-42C6-A3F3-76058D51A6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738B34-35CC-45D6-A7D9-E634FDB5F8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304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7435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7435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B99D09-8B98-4082-8A47-6EA51D04F8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84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7905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419225"/>
            <a:ext cx="4038600" cy="47815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419225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886200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4FC9F7-C6FC-4D66-BA69-176D791FCD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083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457200"/>
            <a:ext cx="8229600" cy="7905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419225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419225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886200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886200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89C9CF-188C-4C48-9761-CD1146D1316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464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2D628A-39D0-42E9-A6EC-CE2DC230FA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13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1786BF-930C-470D-A205-1EB6F2435D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14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9225"/>
            <a:ext cx="40386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9225"/>
            <a:ext cx="40386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010B92-C67A-47E6-881C-4FB24A583C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57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23D1AD-E64D-4B0F-A646-84C1F324DF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65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6EAF5D-5B3F-4128-9AB0-4815BED1FA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891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0A7414-2770-4E8F-B398-EE16E21575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22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0826CC-16A2-42F1-ABE6-492C9C51DD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6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A583AB-8B74-4EC3-A6DA-32EC4B96F8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96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7155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anose="020B0A04020102020204" pitchFamily="34" charset="0"/>
              </a:defRPr>
            </a:lvl1pPr>
          </a:lstStyle>
          <a:p>
            <a:pPr>
              <a:defRPr/>
            </a:pPr>
            <a:fld id="{9D02EC54-0B0B-4BC4-A897-11BFF64E194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028" name="Group 4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1032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hlink"/>
                </a:solidFill>
              </a:endParaRPr>
            </a:p>
          </p:txBody>
        </p:sp>
        <p:sp>
          <p:nvSpPr>
            <p:cNvPr id="1035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hlink"/>
                </a:solidFill>
              </a:endParaRPr>
            </a:p>
          </p:txBody>
        </p:sp>
        <p:sp>
          <p:nvSpPr>
            <p:cNvPr id="1036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accent2"/>
                </a:solidFill>
              </a:endParaRPr>
            </a:p>
          </p:txBody>
        </p:sp>
        <p:sp>
          <p:nvSpPr>
            <p:cNvPr id="1037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hlink"/>
                </a:solidFill>
              </a:endParaRPr>
            </a:p>
          </p:txBody>
        </p:sp>
        <p:sp>
          <p:nvSpPr>
            <p:cNvPr id="1038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9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accent2"/>
                </a:solidFill>
              </a:endParaRPr>
            </a:p>
          </p:txBody>
        </p:sp>
        <p:sp>
          <p:nvSpPr>
            <p:cNvPr id="1040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accent2"/>
                </a:solidFill>
              </a:endParaRPr>
            </a:p>
          </p:txBody>
        </p:sp>
      </p:grp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419225"/>
            <a:ext cx="8229600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77168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46" r:id="rId1"/>
    <p:sldLayoutId id="2147484234" r:id="rId2"/>
    <p:sldLayoutId id="2147484235" r:id="rId3"/>
    <p:sldLayoutId id="2147484236" r:id="rId4"/>
    <p:sldLayoutId id="2147484237" r:id="rId5"/>
    <p:sldLayoutId id="2147484238" r:id="rId6"/>
    <p:sldLayoutId id="2147484239" r:id="rId7"/>
    <p:sldLayoutId id="2147484240" r:id="rId8"/>
    <p:sldLayoutId id="2147484241" r:id="rId9"/>
    <p:sldLayoutId id="2147484242" r:id="rId10"/>
    <p:sldLayoutId id="2147484243" r:id="rId11"/>
    <p:sldLayoutId id="2147484244" r:id="rId12"/>
    <p:sldLayoutId id="2147484245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openmp.org/wp/openmp-specification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ctrTitle"/>
          </p:nvPr>
        </p:nvSpPr>
        <p:spPr>
          <a:xfrm>
            <a:off x="2871788" y="1828800"/>
            <a:ext cx="6272212" cy="2209800"/>
          </a:xfrm>
        </p:spPr>
        <p:txBody>
          <a:bodyPr/>
          <a:lstStyle/>
          <a:p>
            <a:pPr eaLnBrk="1" hangingPunct="1"/>
            <a:r>
              <a:rPr lang="en-US" sz="4000" smtClean="0"/>
              <a:t>Shared Memory Programming and OpenMP</a:t>
            </a:r>
          </a:p>
        </p:txBody>
      </p:sp>
      <p:sp>
        <p:nvSpPr>
          <p:cNvPr id="512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CS121 Parallel Computing</a:t>
            </a:r>
          </a:p>
          <a:p>
            <a:pPr eaLnBrk="1" hangingPunct="1"/>
            <a:r>
              <a:rPr lang="en-US" smtClean="0"/>
              <a:t>Fall </a:t>
            </a:r>
            <a:r>
              <a:rPr lang="en-US" smtClean="0"/>
              <a:t>2021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Thread safe routines</a:t>
            </a:r>
          </a:p>
        </p:txBody>
      </p:sp>
      <p:sp>
        <p:nvSpPr>
          <p:cNvPr id="343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4"/>
            <a:ext cx="8229600" cy="5027757"/>
          </a:xfrm>
        </p:spPr>
        <p:txBody>
          <a:bodyPr>
            <a:normAutofit fontScale="92500" lnSpcReduction="20000"/>
          </a:bodyPr>
          <a:lstStyle/>
          <a:p>
            <a:r>
              <a:rPr lang="en-US" smtClean="0"/>
              <a:t>A routine is thread safe if it can be called from multiple threads simultaneously and always produces correct results.</a:t>
            </a:r>
          </a:p>
          <a:p>
            <a:pPr lvl="1"/>
            <a:r>
              <a:rPr lang="en-US" smtClean="0"/>
              <a:t>Standard I/O routines are thread safe.</a:t>
            </a:r>
          </a:p>
          <a:p>
            <a:pPr lvl="2"/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messages are printed without interleaving the characters.</a:t>
            </a:r>
          </a:p>
          <a:p>
            <a:pPr lvl="1"/>
            <a:r>
              <a:rPr lang="en-US" smtClean="0"/>
              <a:t>Other system routines may not be thread safe, e.g. some random number generators</a:t>
            </a:r>
          </a:p>
          <a:p>
            <a:r>
              <a:rPr lang="en-US" smtClean="0"/>
              <a:t>Routines that access shared data may require special care to be made thread safe.</a:t>
            </a:r>
          </a:p>
          <a:p>
            <a:r>
              <a:rPr lang="en-US" smtClean="0"/>
              <a:t>If a routine is not thread safe, it must be executed by only one thread at a time in a “critical section”.</a:t>
            </a:r>
          </a:p>
        </p:txBody>
      </p:sp>
    </p:spTree>
    <p:extLst>
      <p:ext uri="{BB962C8B-B14F-4D97-AF65-F5344CB8AC3E}">
        <p14:creationId xmlns:p14="http://schemas.microsoft.com/office/powerpoint/2010/main" val="1418693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0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0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0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0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0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30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3" grpId="0" uiExpand="1" build="p" bldLvl="2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Critical sections</a:t>
            </a:r>
          </a:p>
        </p:txBody>
      </p:sp>
      <p:sp>
        <p:nvSpPr>
          <p:cNvPr id="481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5"/>
            <a:ext cx="8326582" cy="3411393"/>
          </a:xfrm>
        </p:spPr>
        <p:txBody>
          <a:bodyPr>
            <a:normAutofit fontScale="77500" lnSpcReduction="20000"/>
          </a:bodyPr>
          <a:lstStyle/>
          <a:p>
            <a:r>
              <a:rPr lang="en-US" smtClean="0"/>
              <a:t>A block of code that can be executed by only one thread at a time. </a:t>
            </a:r>
          </a:p>
          <a:p>
            <a:pPr lvl="1"/>
            <a:r>
              <a:rPr lang="en-US" smtClean="0"/>
              <a:t>Multiple changes can be made to data without interruption, so that data transitions from safe state to safe state.</a:t>
            </a:r>
          </a:p>
          <a:p>
            <a:pPr lvl="1"/>
            <a:r>
              <a:rPr lang="en-US" smtClean="0"/>
              <a:t>Also </a:t>
            </a:r>
            <a:r>
              <a:rPr lang="en-US"/>
              <a:t>called </a:t>
            </a:r>
            <a:r>
              <a:rPr lang="en-US">
                <a:solidFill>
                  <a:srgbClr val="1503FB"/>
                </a:solidFill>
              </a:rPr>
              <a:t>mutual </a:t>
            </a:r>
            <a:r>
              <a:rPr lang="en-US" smtClean="0">
                <a:solidFill>
                  <a:srgbClr val="1503FB"/>
                </a:solidFill>
              </a:rPr>
              <a:t>exclusion.</a:t>
            </a:r>
          </a:p>
          <a:p>
            <a:pPr lvl="1"/>
            <a:r>
              <a:rPr lang="en-US" smtClean="0"/>
              <a:t>Also</a:t>
            </a:r>
            <a:r>
              <a:rPr lang="en-US" smtClean="0">
                <a:solidFill>
                  <a:srgbClr val="1503FB"/>
                </a:solidFill>
              </a:rPr>
              <a:t> </a:t>
            </a:r>
            <a:r>
              <a:rPr lang="en-US" smtClean="0"/>
              <a:t>appears in operating systems and programming languages, e.g. Java’s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synchronized</a:t>
            </a:r>
            <a:r>
              <a:rPr lang="en-US" b="1" smtClean="0"/>
              <a:t> </a:t>
            </a:r>
            <a:r>
              <a:rPr lang="en-US" smtClean="0"/>
              <a:t>statement.</a:t>
            </a:r>
          </a:p>
          <a:p>
            <a:r>
              <a:rPr lang="en-US"/>
              <a:t>Helps avoid the race condition bugs we saw earlier.</a:t>
            </a:r>
          </a:p>
          <a:p>
            <a:pPr lvl="1"/>
            <a:endParaRPr lang="en-US" smtClean="0"/>
          </a:p>
          <a:p>
            <a:endParaRPr lang="en-US" smtClean="0"/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662708" y="4167615"/>
            <a:ext cx="7400638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FF0000"/>
                </a:solidFill>
                <a:latin typeface="Arial" panose="020B0604020202020204" pitchFamily="34" charset="0"/>
              </a:rPr>
              <a:t>Thread 1</a:t>
            </a:r>
            <a:r>
              <a:rPr lang="en-US" sz="1800" b="0">
                <a:solidFill>
                  <a:srgbClr val="FF0000"/>
                </a:solidFill>
                <a:latin typeface="Arial" panose="020B0604020202020204" pitchFamily="34" charset="0"/>
              </a:rPr>
              <a:t> 	</a:t>
            </a:r>
            <a:r>
              <a:rPr lang="en-US" sz="1800">
                <a:solidFill>
                  <a:srgbClr val="FF0000"/>
                </a:solidFill>
                <a:latin typeface="Arial" panose="020B0604020202020204" pitchFamily="34" charset="0"/>
              </a:rPr>
              <a:t>Thread </a:t>
            </a:r>
            <a:r>
              <a:rPr lang="en-US" sz="1800" smtClean="0">
                <a:solidFill>
                  <a:srgbClr val="FF0000"/>
                </a:solidFill>
                <a:latin typeface="Arial" panose="020B0604020202020204" pitchFamily="34" charset="0"/>
              </a:rPr>
              <a:t>2		Possible interleaving</a:t>
            </a:r>
            <a:endParaRPr lang="en-US" sz="180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smtClean="0">
              <a:solidFill>
                <a:srgbClr val="CC3300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load </a:t>
            </a: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x 	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load 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x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		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load 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x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compute x+1 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compute 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x+1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compute 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x+1</a:t>
            </a:r>
            <a:endParaRPr lang="en-US" sz="1800" b="0">
              <a:solidFill>
                <a:srgbClr val="1503FB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store x 	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store 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x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	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store 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x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	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			load x</a:t>
            </a: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						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compute </a:t>
            </a: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x+1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					store 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x	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	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			// x == 2</a:t>
            </a:r>
            <a:endParaRPr lang="en-US" sz="1800" b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71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Locks</a:t>
            </a:r>
          </a:p>
        </p:txBody>
      </p:sp>
      <p:sp>
        <p:nvSpPr>
          <p:cNvPr id="4843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5"/>
            <a:ext cx="8229600" cy="3448339"/>
          </a:xfrm>
        </p:spPr>
        <p:txBody>
          <a:bodyPr>
            <a:normAutofit fontScale="77500" lnSpcReduction="20000"/>
          </a:bodyPr>
          <a:lstStyle/>
          <a:p>
            <a:r>
              <a:rPr lang="en-US" smtClean="0"/>
              <a:t>A simple mechanism for ensuring mutual exclusion.</a:t>
            </a:r>
          </a:p>
          <a:p>
            <a:r>
              <a:rPr lang="en-US" smtClean="0"/>
              <a:t>A thread sets a lock before entering the critical section, and unsets it when it leaves.</a:t>
            </a:r>
          </a:p>
          <a:p>
            <a:r>
              <a:rPr lang="en-US" smtClean="0"/>
              <a:t>If a thread tries to set a lock and finds it locked, it </a:t>
            </a:r>
            <a:r>
              <a:rPr lang="en-US" smtClean="0">
                <a:solidFill>
                  <a:srgbClr val="1503FB"/>
                </a:solidFill>
              </a:rPr>
              <a:t>blocks</a:t>
            </a:r>
            <a:r>
              <a:rPr lang="en-US" smtClean="0"/>
              <a:t>, i.e. waits for the lock to be unset.</a:t>
            </a:r>
          </a:p>
          <a:p>
            <a:pPr lvl="1"/>
            <a:r>
              <a:rPr lang="en-US" smtClean="0"/>
              <a:t>So only the first thread to set the lock can execute the code in the critical section.  </a:t>
            </a:r>
          </a:p>
          <a:p>
            <a:pPr lvl="1"/>
            <a:r>
              <a:rPr lang="en-US" smtClean="0"/>
              <a:t>Other threads wait until the first thread finishes the critical section and unsets the lock, after which one of them can set the lock and perform the critical section.</a:t>
            </a:r>
          </a:p>
        </p:txBody>
      </p:sp>
      <p:sp>
        <p:nvSpPr>
          <p:cNvPr id="484356" name="Text Box 4"/>
          <p:cNvSpPr txBox="1">
            <a:spLocks noChangeArrowheads="1"/>
          </p:cNvSpPr>
          <p:nvPr/>
        </p:nvSpPr>
        <p:spPr bwMode="auto">
          <a:xfrm>
            <a:off x="2914073" y="5039014"/>
            <a:ext cx="29718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0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set_lock(mutex);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0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critical </a:t>
            </a:r>
            <a:r>
              <a:rPr lang="en-US" sz="2000" b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000" b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  <a:endParaRPr lang="en-US" sz="2000" b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0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unset_lock(mutex);</a:t>
            </a:r>
          </a:p>
        </p:txBody>
      </p:sp>
    </p:spTree>
    <p:extLst>
      <p:ext uri="{BB962C8B-B14F-4D97-AF65-F5344CB8AC3E}">
        <p14:creationId xmlns:p14="http://schemas.microsoft.com/office/powerpoint/2010/main" val="3490084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435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Deadlock	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19225"/>
            <a:ext cx="8502073" cy="2303534"/>
          </a:xfrm>
        </p:spPr>
        <p:txBody>
          <a:bodyPr>
            <a:normAutofit fontScale="70000" lnSpcReduction="20000"/>
          </a:bodyPr>
          <a:lstStyle/>
          <a:p>
            <a:r>
              <a:rPr lang="en-US" smtClean="0"/>
              <a:t>A system state when all threads are stuck, i.e. can’t take another step.</a:t>
            </a:r>
          </a:p>
          <a:p>
            <a:r>
              <a:rPr lang="en-US" smtClean="0"/>
              <a:t>Can occur when a thread T</a:t>
            </a:r>
            <a:r>
              <a:rPr lang="en-US" baseline="-25000" smtClean="0"/>
              <a:t>1</a:t>
            </a:r>
            <a:r>
              <a:rPr lang="en-US" smtClean="0"/>
              <a:t> waits for a resource held by T</a:t>
            </a:r>
            <a:r>
              <a:rPr lang="en-US" baseline="-25000" smtClean="0"/>
              <a:t>2</a:t>
            </a:r>
            <a:r>
              <a:rPr lang="en-US" smtClean="0"/>
              <a:t>, while T</a:t>
            </a:r>
            <a:r>
              <a:rPr lang="en-US" baseline="-25000" smtClean="0"/>
              <a:t>2</a:t>
            </a:r>
            <a:r>
              <a:rPr lang="en-US" smtClean="0"/>
              <a:t> waits for a resource held by T</a:t>
            </a:r>
            <a:r>
              <a:rPr lang="en-US" baseline="-25000" smtClean="0"/>
              <a:t>1</a:t>
            </a:r>
            <a:r>
              <a:rPr lang="en-US" smtClean="0"/>
              <a:t>.</a:t>
            </a:r>
          </a:p>
          <a:p>
            <a:r>
              <a:rPr lang="en-US" smtClean="0"/>
              <a:t>Can also have a waiting cycle of many threads.</a:t>
            </a:r>
          </a:p>
          <a:p>
            <a:r>
              <a:rPr lang="en-US" smtClean="0"/>
              <a:t>Can avoid deadlock by having all threads lock resources in same order.</a:t>
            </a:r>
            <a:endParaRPr lang="en-US"/>
          </a:p>
        </p:txBody>
      </p:sp>
      <p:grpSp>
        <p:nvGrpSpPr>
          <p:cNvPr id="4" name="Group 23"/>
          <p:cNvGrpSpPr>
            <a:grpSpLocks/>
          </p:cNvGrpSpPr>
          <p:nvPr/>
        </p:nvGrpSpPr>
        <p:grpSpPr bwMode="auto">
          <a:xfrm>
            <a:off x="1209964" y="4003783"/>
            <a:ext cx="2408382" cy="2333120"/>
            <a:chOff x="2064" y="2160"/>
            <a:chExt cx="1536" cy="1488"/>
          </a:xfrm>
        </p:grpSpPr>
        <p:grpSp>
          <p:nvGrpSpPr>
            <p:cNvPr id="5" name="Group 8"/>
            <p:cNvGrpSpPr>
              <a:grpSpLocks/>
            </p:cNvGrpSpPr>
            <p:nvPr/>
          </p:nvGrpSpPr>
          <p:grpSpPr bwMode="auto">
            <a:xfrm>
              <a:off x="2064" y="2160"/>
              <a:ext cx="480" cy="480"/>
              <a:chOff x="2016" y="2208"/>
              <a:chExt cx="480" cy="480"/>
            </a:xfrm>
          </p:grpSpPr>
          <p:sp>
            <p:nvSpPr>
              <p:cNvPr id="19" name="Oval 5"/>
              <p:cNvSpPr>
                <a:spLocks noChangeArrowheads="1"/>
              </p:cNvSpPr>
              <p:nvPr/>
            </p:nvSpPr>
            <p:spPr bwMode="auto">
              <a:xfrm>
                <a:off x="2016" y="2208"/>
                <a:ext cx="480" cy="480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4D4D4D"/>
                  </a:buClr>
                  <a:buSzPct val="80000"/>
                  <a:buFont typeface="Marlett" pitchFamily="2" charset="2"/>
                  <a:buChar char="n"/>
                  <a:defRPr sz="2400" b="1">
                    <a:solidFill>
                      <a:schemeClr val="accent2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4D4D4D"/>
                  </a:buClr>
                  <a:buSzPct val="70000"/>
                  <a:buFont typeface="Marlett" pitchFamily="2" charset="2"/>
                  <a:buChar char="n"/>
                  <a:defRPr sz="22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4D4D4D"/>
                  </a:buClr>
                  <a:buSzPct val="65000"/>
                  <a:buFont typeface="Marlett" pitchFamily="2" charset="2"/>
                  <a:buChar char="n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sz="2000" b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0" name="Text Box 7"/>
              <p:cNvSpPr txBox="1">
                <a:spLocks noChangeArrowheads="1"/>
              </p:cNvSpPr>
              <p:nvPr/>
            </p:nvSpPr>
            <p:spPr bwMode="auto">
              <a:xfrm>
                <a:off x="2064" y="2304"/>
                <a:ext cx="38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lg" len="lg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4D4D4D"/>
                  </a:buClr>
                  <a:buSzPct val="80000"/>
                  <a:buFont typeface="Marlett" pitchFamily="2" charset="2"/>
                  <a:buChar char="n"/>
                  <a:defRPr sz="2400" b="1">
                    <a:solidFill>
                      <a:schemeClr val="accent2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4D4D4D"/>
                  </a:buClr>
                  <a:buSzPct val="70000"/>
                  <a:buFont typeface="Marlett" pitchFamily="2" charset="2"/>
                  <a:buChar char="n"/>
                  <a:defRPr sz="22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4D4D4D"/>
                  </a:buClr>
                  <a:buSzPct val="65000"/>
                  <a:buFont typeface="Marlett" pitchFamily="2" charset="2"/>
                  <a:buChar char="n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2000">
                    <a:solidFill>
                      <a:srgbClr val="1503FB"/>
                    </a:solidFill>
                    <a:latin typeface="+mj-lt"/>
                  </a:rPr>
                  <a:t>R</a:t>
                </a:r>
                <a:r>
                  <a:rPr lang="en-US" sz="2000" baseline="-25000">
                    <a:solidFill>
                      <a:srgbClr val="1503FB"/>
                    </a:solidFill>
                    <a:latin typeface="+mj-lt"/>
                  </a:rPr>
                  <a:t>1</a:t>
                </a:r>
              </a:p>
            </p:txBody>
          </p:sp>
        </p:grpSp>
        <p:grpSp>
          <p:nvGrpSpPr>
            <p:cNvPr id="6" name="Group 9"/>
            <p:cNvGrpSpPr>
              <a:grpSpLocks/>
            </p:cNvGrpSpPr>
            <p:nvPr/>
          </p:nvGrpSpPr>
          <p:grpSpPr bwMode="auto">
            <a:xfrm>
              <a:off x="3120" y="2160"/>
              <a:ext cx="480" cy="480"/>
              <a:chOff x="2016" y="2208"/>
              <a:chExt cx="480" cy="480"/>
            </a:xfrm>
          </p:grpSpPr>
          <p:sp>
            <p:nvSpPr>
              <p:cNvPr id="17" name="Oval 10"/>
              <p:cNvSpPr>
                <a:spLocks noChangeArrowheads="1"/>
              </p:cNvSpPr>
              <p:nvPr/>
            </p:nvSpPr>
            <p:spPr bwMode="auto">
              <a:xfrm>
                <a:off x="2016" y="2208"/>
                <a:ext cx="480" cy="480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4D4D4D"/>
                  </a:buClr>
                  <a:buSzPct val="80000"/>
                  <a:buFont typeface="Marlett" pitchFamily="2" charset="2"/>
                  <a:buChar char="n"/>
                  <a:defRPr sz="2400" b="1">
                    <a:solidFill>
                      <a:schemeClr val="accent2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4D4D4D"/>
                  </a:buClr>
                  <a:buSzPct val="70000"/>
                  <a:buFont typeface="Marlett" pitchFamily="2" charset="2"/>
                  <a:buChar char="n"/>
                  <a:defRPr sz="22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4D4D4D"/>
                  </a:buClr>
                  <a:buSzPct val="65000"/>
                  <a:buFont typeface="Marlett" pitchFamily="2" charset="2"/>
                  <a:buChar char="n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sz="2000" b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8" name="Text Box 11"/>
              <p:cNvSpPr txBox="1">
                <a:spLocks noChangeArrowheads="1"/>
              </p:cNvSpPr>
              <p:nvPr/>
            </p:nvSpPr>
            <p:spPr bwMode="auto">
              <a:xfrm>
                <a:off x="2064" y="2304"/>
                <a:ext cx="38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lg" len="lg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4D4D4D"/>
                  </a:buClr>
                  <a:buSzPct val="80000"/>
                  <a:buFont typeface="Marlett" pitchFamily="2" charset="2"/>
                  <a:buChar char="n"/>
                  <a:defRPr sz="2400" b="1">
                    <a:solidFill>
                      <a:schemeClr val="accent2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4D4D4D"/>
                  </a:buClr>
                  <a:buSzPct val="70000"/>
                  <a:buFont typeface="Marlett" pitchFamily="2" charset="2"/>
                  <a:buChar char="n"/>
                  <a:defRPr sz="22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4D4D4D"/>
                  </a:buClr>
                  <a:buSzPct val="65000"/>
                  <a:buFont typeface="Marlett" pitchFamily="2" charset="2"/>
                  <a:buChar char="n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2000" smtClean="0">
                    <a:solidFill>
                      <a:srgbClr val="1503FB"/>
                    </a:solidFill>
                    <a:latin typeface="+mj-lt"/>
                    <a:cs typeface="Consolas" panose="020B0609020204030204" pitchFamily="49" charset="0"/>
                  </a:rPr>
                  <a:t>R</a:t>
                </a:r>
                <a:r>
                  <a:rPr lang="en-US" sz="2000" baseline="-25000">
                    <a:solidFill>
                      <a:srgbClr val="1503FB"/>
                    </a:solidFill>
                    <a:latin typeface="+mj-lt"/>
                    <a:cs typeface="Consolas" panose="020B0609020204030204" pitchFamily="49" charset="0"/>
                  </a:rPr>
                  <a:t>2</a:t>
                </a:r>
              </a:p>
            </p:txBody>
          </p:sp>
        </p:grpSp>
        <p:grpSp>
          <p:nvGrpSpPr>
            <p:cNvPr id="7" name="Group 12"/>
            <p:cNvGrpSpPr>
              <a:grpSpLocks/>
            </p:cNvGrpSpPr>
            <p:nvPr/>
          </p:nvGrpSpPr>
          <p:grpSpPr bwMode="auto">
            <a:xfrm>
              <a:off x="3120" y="3168"/>
              <a:ext cx="480" cy="480"/>
              <a:chOff x="2016" y="2208"/>
              <a:chExt cx="480" cy="480"/>
            </a:xfrm>
          </p:grpSpPr>
          <p:sp>
            <p:nvSpPr>
              <p:cNvPr id="15" name="Oval 13"/>
              <p:cNvSpPr>
                <a:spLocks noChangeArrowheads="1"/>
              </p:cNvSpPr>
              <p:nvPr/>
            </p:nvSpPr>
            <p:spPr bwMode="auto">
              <a:xfrm>
                <a:off x="2016" y="2208"/>
                <a:ext cx="480" cy="480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4D4D4D"/>
                  </a:buClr>
                  <a:buSzPct val="80000"/>
                  <a:buFont typeface="Marlett" pitchFamily="2" charset="2"/>
                  <a:buChar char="n"/>
                  <a:defRPr sz="2400" b="1">
                    <a:solidFill>
                      <a:schemeClr val="accent2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4D4D4D"/>
                  </a:buClr>
                  <a:buSzPct val="70000"/>
                  <a:buFont typeface="Marlett" pitchFamily="2" charset="2"/>
                  <a:buChar char="n"/>
                  <a:defRPr sz="22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4D4D4D"/>
                  </a:buClr>
                  <a:buSzPct val="65000"/>
                  <a:buFont typeface="Marlett" pitchFamily="2" charset="2"/>
                  <a:buChar char="n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sz="2000" b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6" name="Text Box 14"/>
              <p:cNvSpPr txBox="1">
                <a:spLocks noChangeArrowheads="1"/>
              </p:cNvSpPr>
              <p:nvPr/>
            </p:nvSpPr>
            <p:spPr bwMode="auto">
              <a:xfrm>
                <a:off x="2064" y="2304"/>
                <a:ext cx="38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lg" len="lg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4D4D4D"/>
                  </a:buClr>
                  <a:buSzPct val="80000"/>
                  <a:buFont typeface="Marlett" pitchFamily="2" charset="2"/>
                  <a:buChar char="n"/>
                  <a:defRPr sz="2400" b="1">
                    <a:solidFill>
                      <a:schemeClr val="accent2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4D4D4D"/>
                  </a:buClr>
                  <a:buSzPct val="70000"/>
                  <a:buFont typeface="Marlett" pitchFamily="2" charset="2"/>
                  <a:buChar char="n"/>
                  <a:defRPr sz="22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4D4D4D"/>
                  </a:buClr>
                  <a:buSzPct val="65000"/>
                  <a:buFont typeface="Marlett" pitchFamily="2" charset="2"/>
                  <a:buChar char="n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2000">
                    <a:solidFill>
                      <a:srgbClr val="1503FB"/>
                    </a:solidFill>
                    <a:latin typeface="+mj-lt"/>
                  </a:rPr>
                  <a:t>T</a:t>
                </a:r>
                <a:r>
                  <a:rPr lang="en-US" sz="2000" baseline="-25000">
                    <a:solidFill>
                      <a:srgbClr val="1503FB"/>
                    </a:solidFill>
                    <a:latin typeface="+mj-lt"/>
                  </a:rPr>
                  <a:t>2</a:t>
                </a:r>
              </a:p>
            </p:txBody>
          </p:sp>
        </p:grpSp>
        <p:grpSp>
          <p:nvGrpSpPr>
            <p:cNvPr id="8" name="Group 15"/>
            <p:cNvGrpSpPr>
              <a:grpSpLocks/>
            </p:cNvGrpSpPr>
            <p:nvPr/>
          </p:nvGrpSpPr>
          <p:grpSpPr bwMode="auto">
            <a:xfrm>
              <a:off x="2064" y="3168"/>
              <a:ext cx="480" cy="480"/>
              <a:chOff x="2016" y="2208"/>
              <a:chExt cx="480" cy="480"/>
            </a:xfrm>
          </p:grpSpPr>
          <p:sp>
            <p:nvSpPr>
              <p:cNvPr id="13" name="Oval 16"/>
              <p:cNvSpPr>
                <a:spLocks noChangeArrowheads="1"/>
              </p:cNvSpPr>
              <p:nvPr/>
            </p:nvSpPr>
            <p:spPr bwMode="auto">
              <a:xfrm>
                <a:off x="2016" y="2208"/>
                <a:ext cx="480" cy="480"/>
              </a:xfrm>
              <a:prstGeom prst="ellips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rgbClr val="4D4D4D"/>
                  </a:buClr>
                  <a:buSzPct val="80000"/>
                  <a:buFont typeface="Marlett" pitchFamily="2" charset="2"/>
                  <a:buChar char="n"/>
                  <a:defRPr sz="2400" b="1">
                    <a:solidFill>
                      <a:schemeClr val="accent2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4D4D4D"/>
                  </a:buClr>
                  <a:buSzPct val="70000"/>
                  <a:buFont typeface="Marlett" pitchFamily="2" charset="2"/>
                  <a:buChar char="n"/>
                  <a:defRPr sz="22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4D4D4D"/>
                  </a:buClr>
                  <a:buSzPct val="65000"/>
                  <a:buFont typeface="Marlett" pitchFamily="2" charset="2"/>
                  <a:buChar char="n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sz="2000" b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" name="Text Box 17"/>
              <p:cNvSpPr txBox="1">
                <a:spLocks noChangeArrowheads="1"/>
              </p:cNvSpPr>
              <p:nvPr/>
            </p:nvSpPr>
            <p:spPr bwMode="auto">
              <a:xfrm>
                <a:off x="2064" y="2304"/>
                <a:ext cx="384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 type="none" w="lg" len="lg"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rgbClr val="4D4D4D"/>
                  </a:buClr>
                  <a:buSzPct val="80000"/>
                  <a:buFont typeface="Marlett" pitchFamily="2" charset="2"/>
                  <a:buChar char="n"/>
                  <a:defRPr sz="2400" b="1">
                    <a:solidFill>
                      <a:schemeClr val="accent2"/>
                    </a:solidFill>
                    <a:latin typeface="Comic Sans MS" panose="030F0702030302020204" pitchFamily="66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rgbClr val="4D4D4D"/>
                  </a:buClr>
                  <a:buSzPct val="70000"/>
                  <a:buFont typeface="Marlett" pitchFamily="2" charset="2"/>
                  <a:buChar char="n"/>
                  <a:defRPr sz="22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4D4D4D"/>
                  </a:buClr>
                  <a:buSzPct val="65000"/>
                  <a:buFont typeface="Marlett" pitchFamily="2" charset="2"/>
                  <a:buChar char="n"/>
                  <a:defRPr sz="2000"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>
                    <a:solidFill>
                      <a:schemeClr val="tx1"/>
                    </a:solidFill>
                    <a:latin typeface="Comic Sans MS" panose="030F0702030302020204" pitchFamily="66" charset="0"/>
                  </a:defRPr>
                </a:lvl9pPr>
              </a:lstStyle>
              <a:p>
                <a:pPr algn="ctr"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2000">
                    <a:solidFill>
                      <a:srgbClr val="1503FB"/>
                    </a:solidFill>
                    <a:latin typeface="+mj-lt"/>
                  </a:rPr>
                  <a:t>T</a:t>
                </a:r>
                <a:r>
                  <a:rPr lang="en-US" sz="2000" baseline="-25000">
                    <a:solidFill>
                      <a:srgbClr val="1503FB"/>
                    </a:solidFill>
                    <a:latin typeface="+mj-lt"/>
                  </a:rPr>
                  <a:t>1</a:t>
                </a:r>
              </a:p>
            </p:txBody>
          </p:sp>
        </p:grpSp>
        <p:sp>
          <p:nvSpPr>
            <p:cNvPr id="9" name="Line 18"/>
            <p:cNvSpPr>
              <a:spLocks noChangeShapeType="1"/>
            </p:cNvSpPr>
            <p:nvPr/>
          </p:nvSpPr>
          <p:spPr bwMode="auto">
            <a:xfrm flipV="1">
              <a:off x="2304" y="2640"/>
              <a:ext cx="0" cy="528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lg" len="lg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Line 19"/>
            <p:cNvSpPr>
              <a:spLocks noChangeShapeType="1"/>
            </p:cNvSpPr>
            <p:nvPr/>
          </p:nvSpPr>
          <p:spPr bwMode="auto">
            <a:xfrm flipV="1">
              <a:off x="3360" y="2640"/>
              <a:ext cx="0" cy="528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 type="none" w="lg" len="lg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21"/>
            <p:cNvSpPr>
              <a:spLocks noChangeShapeType="1"/>
            </p:cNvSpPr>
            <p:nvPr/>
          </p:nvSpPr>
          <p:spPr bwMode="auto">
            <a:xfrm flipV="1">
              <a:off x="2496" y="2592"/>
              <a:ext cx="720" cy="624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prstDash val="dash"/>
              <a:round/>
              <a:headEnd type="none" w="lg" len="lg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 flipH="1" flipV="1">
              <a:off x="2496" y="2592"/>
              <a:ext cx="720" cy="624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prstDash val="dash"/>
              <a:round/>
              <a:headEnd type="none" w="lg" len="lg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3010" name="Picture 2" descr="http://osa.fiit.stuba.sk/os/11/deadloc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4637" y="3894209"/>
            <a:ext cx="3753501" cy="2646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707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Non-blocking </a:t>
            </a:r>
            <a:r>
              <a:rPr lang="en-US"/>
              <a:t>l</a:t>
            </a:r>
            <a:r>
              <a:rPr lang="en-US" smtClean="0"/>
              <a:t>ocking</a:t>
            </a:r>
          </a:p>
        </p:txBody>
      </p:sp>
      <p:sp>
        <p:nvSpPr>
          <p:cNvPr id="347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6"/>
            <a:ext cx="8229600" cy="5072110"/>
          </a:xfrm>
        </p:spPr>
        <p:txBody>
          <a:bodyPr>
            <a:normAutofit/>
          </a:bodyPr>
          <a:lstStyle/>
          <a:p>
            <a:r>
              <a:rPr lang="en-US" sz="2400" b="0" smtClean="0">
                <a:solidFill>
                  <a:schemeClr val="tx1"/>
                </a:solidFill>
              </a:rPr>
              <a:t>Attempt to lock without blocking.</a:t>
            </a:r>
          </a:p>
          <a:p>
            <a:endParaRPr lang="en-US" sz="2400" b="0" smtClean="0">
              <a:solidFill>
                <a:schemeClr val="tx1"/>
              </a:solidFill>
            </a:endParaRPr>
          </a:p>
          <a:p>
            <a:endParaRPr lang="en-US" sz="2400" b="0" smtClean="0">
              <a:solidFill>
                <a:schemeClr val="tx1"/>
              </a:solidFill>
            </a:endParaRPr>
          </a:p>
          <a:p>
            <a:pPr lvl="1">
              <a:buFont typeface="Marlett" pitchFamily="2" charset="2"/>
              <a:buNone/>
            </a:pPr>
            <a:r>
              <a:rPr lang="en-US" sz="3200" smtClean="0">
                <a:solidFill>
                  <a:srgbClr val="CC3300"/>
                </a:solidFill>
              </a:rPr>
              <a:t>	</a:t>
            </a:r>
          </a:p>
          <a:p>
            <a:endParaRPr lang="en-US" sz="2400" b="0" smtClean="0">
              <a:solidFill>
                <a:schemeClr val="tx1"/>
              </a:solidFill>
            </a:endParaRPr>
          </a:p>
          <a:p>
            <a:r>
              <a:rPr lang="en-US" sz="2400" b="0" smtClean="0">
                <a:solidFill>
                  <a:schemeClr val="tx1"/>
                </a:solidFill>
              </a:rPr>
              <a:t>If lock currently unset, it will set it and return success.</a:t>
            </a:r>
          </a:p>
          <a:p>
            <a:r>
              <a:rPr lang="en-US" sz="2400" b="0" smtClean="0">
                <a:solidFill>
                  <a:schemeClr val="tx1"/>
                </a:solidFill>
              </a:rPr>
              <a:t>If lock currently set, it will return failure without blocking.</a:t>
            </a:r>
          </a:p>
          <a:p>
            <a:r>
              <a:rPr lang="en-US" sz="2400" b="0" smtClean="0">
                <a:solidFill>
                  <a:schemeClr val="tx1"/>
                </a:solidFill>
              </a:rPr>
              <a:t>Can avoid deadlock.</a:t>
            </a:r>
          </a:p>
          <a:p>
            <a:pPr lvl="1"/>
            <a:r>
              <a:rPr lang="en-US" sz="2000"/>
              <a:t>T</a:t>
            </a:r>
            <a:r>
              <a:rPr lang="en-US" sz="2000" b="0" smtClean="0">
                <a:solidFill>
                  <a:schemeClr val="tx1"/>
                </a:solidFill>
              </a:rPr>
              <a:t>hreads can use </a:t>
            </a:r>
            <a:r>
              <a:rPr lang="en-US" sz="20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test_lock</a:t>
            </a:r>
            <a:r>
              <a:rPr lang="en-US" sz="2000" b="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b="0" smtClean="0">
                <a:solidFill>
                  <a:schemeClr val="tx1"/>
                </a:solidFill>
              </a:rPr>
              <a:t>to access resource.</a:t>
            </a:r>
          </a:p>
          <a:p>
            <a:r>
              <a:rPr lang="en-US" sz="2400" b="0" smtClean="0">
                <a:solidFill>
                  <a:schemeClr val="tx1"/>
                </a:solidFill>
              </a:rPr>
              <a:t>Can avoid waiting time associated with blocking.</a:t>
            </a:r>
          </a:p>
          <a:p>
            <a:pPr lvl="1"/>
            <a:r>
              <a:rPr lang="en-US" sz="2000"/>
              <a:t>T</a:t>
            </a:r>
            <a:r>
              <a:rPr lang="en-US" sz="2000" b="0" smtClean="0">
                <a:solidFill>
                  <a:schemeClr val="tx1"/>
                </a:solidFill>
              </a:rPr>
              <a:t>hread can do other work and </a:t>
            </a:r>
            <a:r>
              <a:rPr lang="en-US" sz="20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test_lock</a:t>
            </a:r>
            <a:r>
              <a:rPr lang="en-US" sz="2000" b="0" smtClean="0">
                <a:solidFill>
                  <a:schemeClr val="tx1"/>
                </a:solidFill>
              </a:rPr>
              <a:t> again later.</a:t>
            </a:r>
            <a:endParaRPr lang="en-US" sz="2000" b="0" smtClean="0">
              <a:solidFill>
                <a:srgbClr val="CC3300"/>
              </a:solidFill>
            </a:endParaRPr>
          </a:p>
        </p:txBody>
      </p:sp>
      <p:sp>
        <p:nvSpPr>
          <p:cNvPr id="347140" name="Text Box 4"/>
          <p:cNvSpPr txBox="1">
            <a:spLocks noChangeArrowheads="1"/>
          </p:cNvSpPr>
          <p:nvPr/>
        </p:nvSpPr>
        <p:spPr bwMode="auto">
          <a:xfrm>
            <a:off x="794328" y="2008478"/>
            <a:ext cx="457200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flag =</a:t>
            </a:r>
            <a:r>
              <a:rPr lang="en-US" sz="1800" b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test_lock(mutex);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(!flag)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critical section</a:t>
            </a:r>
            <a:endParaRPr lang="en-US" sz="1800" b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unset_lock(mutex);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…</a:t>
            </a:r>
          </a:p>
        </p:txBody>
      </p:sp>
    </p:spTree>
    <p:extLst>
      <p:ext uri="{BB962C8B-B14F-4D97-AF65-F5344CB8AC3E}">
        <p14:creationId xmlns:p14="http://schemas.microsoft.com/office/powerpoint/2010/main" val="189076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139" grpId="0" uiExpand="1" build="p" bldLvl="3" autoUpdateAnimBg="0"/>
      <p:bldP spid="347140" grpId="0" uiExpan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/>
          </p:cNvGrpSpPr>
          <p:nvPr/>
        </p:nvGrpSpPr>
        <p:grpSpPr bwMode="auto">
          <a:xfrm>
            <a:off x="2661704" y="3420106"/>
            <a:ext cx="4064157" cy="3334693"/>
            <a:chOff x="1066" y="864"/>
            <a:chExt cx="3627" cy="2976"/>
          </a:xfrm>
        </p:grpSpPr>
        <p:pic>
          <p:nvPicPr>
            <p:cNvPr id="5" name="Picture 4"/>
            <p:cNvPicPr>
              <a:picLocks noChangeAspect="1" noChangeArrowheads="1"/>
            </p:cNvPicPr>
            <p:nvPr/>
          </p:nvPicPr>
          <p:blipFill>
            <a:blip r:embed="rId2">
              <a:lum bright="-12000" contrast="2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" y="864"/>
              <a:ext cx="3627" cy="2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 Box 5"/>
            <p:cNvSpPr txBox="1">
              <a:spLocks noChangeArrowheads="1"/>
            </p:cNvSpPr>
            <p:nvPr/>
          </p:nvSpPr>
          <p:spPr bwMode="auto">
            <a:xfrm>
              <a:off x="1584" y="892"/>
              <a:ext cx="864" cy="2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lg" len="lg"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lr>
                  <a:srgbClr val="4D4D4D"/>
                </a:buClr>
                <a:buSzPct val="80000"/>
                <a:buFont typeface="Marlett" pitchFamily="2" charset="2"/>
                <a:buChar char="n"/>
                <a:defRPr sz="2400" b="1">
                  <a:solidFill>
                    <a:schemeClr val="accent2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4D4D4D"/>
                </a:buClr>
                <a:buSzPct val="70000"/>
                <a:buFont typeface="Marlett" pitchFamily="2" charset="2"/>
                <a:buChar char="n"/>
                <a:defRPr sz="2200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4D4D4D"/>
                </a:buClr>
                <a:buSzPct val="65000"/>
                <a:buFont typeface="Marlett" pitchFamily="2" charset="2"/>
                <a:buChar char="n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1200">
                  <a:solidFill>
                    <a:schemeClr val="tx1"/>
                  </a:solidFill>
                  <a:latin typeface="Arial" panose="020B0604020202020204" pitchFamily="34" charset="0"/>
                </a:rPr>
                <a:t>Thread 1</a:t>
              </a:r>
            </a:p>
          </p:txBody>
        </p:sp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2448" y="892"/>
              <a:ext cx="864" cy="2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lg" len="lg"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lr>
                  <a:srgbClr val="4D4D4D"/>
                </a:buClr>
                <a:buSzPct val="80000"/>
                <a:buFont typeface="Marlett" pitchFamily="2" charset="2"/>
                <a:buChar char="n"/>
                <a:defRPr sz="2400" b="1">
                  <a:solidFill>
                    <a:schemeClr val="accent2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4D4D4D"/>
                </a:buClr>
                <a:buSzPct val="70000"/>
                <a:buFont typeface="Marlett" pitchFamily="2" charset="2"/>
                <a:buChar char="n"/>
                <a:defRPr sz="2200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4D4D4D"/>
                </a:buClr>
                <a:buSzPct val="65000"/>
                <a:buFont typeface="Marlett" pitchFamily="2" charset="2"/>
                <a:buChar char="n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1200">
                  <a:solidFill>
                    <a:schemeClr val="tx1"/>
                  </a:solidFill>
                  <a:latin typeface="Arial" panose="020B0604020202020204" pitchFamily="34" charset="0"/>
                </a:rPr>
                <a:t>Thread 2</a:t>
              </a:r>
            </a:p>
          </p:txBody>
        </p:sp>
        <p:sp>
          <p:nvSpPr>
            <p:cNvPr id="8" name="Text Box 7"/>
            <p:cNvSpPr txBox="1">
              <a:spLocks noChangeArrowheads="1"/>
            </p:cNvSpPr>
            <p:nvPr/>
          </p:nvSpPr>
          <p:spPr bwMode="auto">
            <a:xfrm>
              <a:off x="3312" y="892"/>
              <a:ext cx="881" cy="2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lg" len="lg"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lr>
                  <a:srgbClr val="4D4D4D"/>
                </a:buClr>
                <a:buSzPct val="80000"/>
                <a:buFont typeface="Marlett" pitchFamily="2" charset="2"/>
                <a:buChar char="n"/>
                <a:defRPr sz="2400" b="1">
                  <a:solidFill>
                    <a:schemeClr val="accent2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4D4D4D"/>
                </a:buClr>
                <a:buSzPct val="70000"/>
                <a:buFont typeface="Marlett" pitchFamily="2" charset="2"/>
                <a:buChar char="n"/>
                <a:defRPr sz="2200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4D4D4D"/>
                </a:buClr>
                <a:buSzPct val="65000"/>
                <a:buFont typeface="Marlett" pitchFamily="2" charset="2"/>
                <a:buChar char="n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1200">
                  <a:solidFill>
                    <a:schemeClr val="tx1"/>
                  </a:solidFill>
                  <a:latin typeface="Arial" panose="020B0604020202020204" pitchFamily="34" charset="0"/>
                </a:rPr>
                <a:t>Thread 3</a:t>
              </a:r>
            </a:p>
          </p:txBody>
        </p:sp>
      </p:grpSp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Critical sections and performance</a:t>
            </a:r>
          </a:p>
        </p:txBody>
      </p:sp>
      <p:sp>
        <p:nvSpPr>
          <p:cNvPr id="5130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5"/>
            <a:ext cx="8229600" cy="2421556"/>
          </a:xfrm>
        </p:spPr>
        <p:txBody>
          <a:bodyPr>
            <a:normAutofit fontScale="70000" lnSpcReduction="20000"/>
          </a:bodyPr>
          <a:lstStyle/>
          <a:p>
            <a:r>
              <a:rPr lang="en-US" smtClean="0"/>
              <a:t>Critical sections lead to serialization of code. </a:t>
            </a:r>
          </a:p>
          <a:p>
            <a:pPr lvl="1"/>
            <a:r>
              <a:rPr lang="en-US" smtClean="0"/>
              <a:t>If multiple threads want access to a critical section and reach it at the same time, the threads must be executed sequentially.</a:t>
            </a:r>
          </a:p>
          <a:p>
            <a:pPr lvl="1"/>
            <a:r>
              <a:rPr lang="en-US" smtClean="0"/>
              <a:t>Then the execution time becomes almost that of a single processor.</a:t>
            </a:r>
          </a:p>
          <a:p>
            <a:r>
              <a:rPr lang="en-US" smtClean="0"/>
              <a:t>For performance, avoid critical sections when possible, and minimize their size.</a:t>
            </a:r>
          </a:p>
          <a:p>
            <a:endParaRPr lang="en-US" b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72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Condition variables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4"/>
            <a:ext cx="8585200" cy="5289394"/>
          </a:xfrm>
        </p:spPr>
        <p:txBody>
          <a:bodyPr>
            <a:normAutofit fontScale="70000" lnSpcReduction="20000"/>
          </a:bodyPr>
          <a:lstStyle/>
          <a:p>
            <a:r>
              <a:rPr lang="en-US"/>
              <a:t>Often, a critical section needs to be executed only when a specific condition is met</a:t>
            </a:r>
            <a:r>
              <a:rPr lang="en-US" smtClean="0"/>
              <a:t>.</a:t>
            </a:r>
          </a:p>
          <a:p>
            <a:r>
              <a:rPr lang="en-US" smtClean="0"/>
              <a:t>Can use a condition variable.</a:t>
            </a:r>
          </a:p>
          <a:p>
            <a:pPr lvl="1"/>
            <a:r>
              <a:rPr lang="en-US" smtClean="0"/>
              <a:t>Thread gets the lock for a critical section, then calls the condition variable to wait for condition to become true.</a:t>
            </a:r>
            <a:endParaRPr lang="en-US"/>
          </a:p>
          <a:p>
            <a:pPr lvl="1"/>
            <a:r>
              <a:rPr lang="en-US" smtClean="0"/>
              <a:t>Waiting thread goes to sleep and releases lock, atomically.</a:t>
            </a:r>
          </a:p>
          <a:p>
            <a:pPr lvl="1"/>
            <a:r>
              <a:rPr lang="en-US" smtClean="0"/>
              <a:t>If there are several waiters, they get put in a queue.</a:t>
            </a:r>
          </a:p>
          <a:p>
            <a:pPr lvl="1"/>
            <a:r>
              <a:rPr lang="en-US" smtClean="0"/>
              <a:t>On a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signal_all</a:t>
            </a:r>
            <a:r>
              <a:rPr lang="en-US" smtClean="0"/>
              <a:t>, one of the waking threads reacquires lock.</a:t>
            </a:r>
          </a:p>
          <a:p>
            <a:r>
              <a:rPr lang="en-US" smtClean="0"/>
              <a:t>More </a:t>
            </a:r>
            <a:r>
              <a:rPr lang="en-US"/>
              <a:t>efficient than continually testing a </a:t>
            </a:r>
            <a:r>
              <a:rPr lang="en-US" smtClean="0"/>
              <a:t>lock</a:t>
            </a:r>
            <a:r>
              <a:rPr lang="en-US"/>
              <a:t> </a:t>
            </a:r>
            <a:r>
              <a:rPr lang="en-US" smtClean="0"/>
              <a:t>to see when condition met.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wait(cond, lock)</a:t>
            </a:r>
          </a:p>
          <a:p>
            <a:pPr lvl="1"/>
            <a:r>
              <a:rPr lang="en-US" smtClean="0"/>
              <a:t>Atomically release </a:t>
            </a:r>
            <a:r>
              <a:rPr lang="en-US" smtClean="0">
                <a:latin typeface="Consolas" panose="020B0609020204030204" pitchFamily="49" charset="0"/>
              </a:rPr>
              <a:t>lock</a:t>
            </a:r>
            <a:r>
              <a:rPr lang="en-US" smtClean="0"/>
              <a:t> and go to sleep.  Upon waking, try to reacquire </a:t>
            </a:r>
            <a:r>
              <a:rPr lang="en-US" smtClean="0">
                <a:latin typeface="Consolas" panose="020B0609020204030204" pitchFamily="49" charset="0"/>
              </a:rPr>
              <a:t>lock</a:t>
            </a:r>
            <a:r>
              <a:rPr lang="en-US" smtClean="0"/>
              <a:t>.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signal(cond)</a:t>
            </a:r>
          </a:p>
          <a:p>
            <a:pPr lvl="1"/>
            <a:r>
              <a:rPr lang="en-US" smtClean="0"/>
              <a:t>Wake up one sleeping thread waiting on </a:t>
            </a:r>
            <a:r>
              <a:rPr lang="en-US" smtClean="0">
                <a:latin typeface="Consolas" panose="020B0609020204030204" pitchFamily="49" charset="0"/>
              </a:rPr>
              <a:t>cond</a:t>
            </a:r>
            <a:r>
              <a:rPr lang="en-US" smtClean="0"/>
              <a:t>.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signal_all(cond)</a:t>
            </a:r>
          </a:p>
          <a:p>
            <a:pPr lvl="1"/>
            <a:r>
              <a:rPr lang="en-US" smtClean="0"/>
              <a:t>Wake up all sleeping threads waiting on </a:t>
            </a:r>
            <a:r>
              <a:rPr lang="en-US" smtClean="0">
                <a:latin typeface="Consolas" panose="020B0609020204030204" pitchFamily="49" charset="0"/>
              </a:rPr>
              <a:t>cond</a:t>
            </a:r>
            <a:r>
              <a:rPr lang="en-US" smtClean="0"/>
              <a:t>.</a:t>
            </a:r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01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Producer-consumer example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5"/>
            <a:ext cx="8229600" cy="2781595"/>
          </a:xfrm>
        </p:spPr>
        <p:txBody>
          <a:bodyPr>
            <a:normAutofit fontScale="55000" lnSpcReduction="20000"/>
          </a:bodyPr>
          <a:lstStyle/>
          <a:p>
            <a:r>
              <a:rPr lang="en-US" smtClean="0"/>
              <a:t>Producer threads add items to a queue, consumer threads remove them.</a:t>
            </a:r>
          </a:p>
          <a:p>
            <a:pPr lvl="1"/>
            <a:r>
              <a:rPr lang="en-US" smtClean="0"/>
              <a:t>If queue empty, consumers wait.  If queue full, producers wait.</a:t>
            </a:r>
          </a:p>
          <a:p>
            <a:r>
              <a:rPr lang="en-US" smtClean="0"/>
              <a:t>Instead of continuously locking the queue and checking if it’s full / empty, go to sleep until signaled.  </a:t>
            </a:r>
          </a:p>
          <a:p>
            <a:r>
              <a:rPr lang="en-US" smtClean="0"/>
              <a:t>Accesses to queue still need to be protected using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lock</a:t>
            </a:r>
            <a:r>
              <a:rPr lang="en-US" smtClean="0"/>
              <a:t>.</a:t>
            </a:r>
          </a:p>
          <a:p>
            <a:r>
              <a:rPr lang="en-US" smtClean="0"/>
              <a:t>Producers and consumers signal each other using condition variables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not_full</a:t>
            </a:r>
            <a:r>
              <a:rPr lang="en-US" smtClean="0"/>
              <a:t>,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not_empty</a:t>
            </a:r>
            <a:r>
              <a:rPr lang="en-US" smtClean="0"/>
              <a:t>.</a:t>
            </a:r>
          </a:p>
          <a:p>
            <a:r>
              <a:rPr lang="en-US" smtClean="0"/>
              <a:t>Use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smtClean="0"/>
              <a:t> loop around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wait</a:t>
            </a:r>
            <a:r>
              <a:rPr lang="en-US" smtClean="0"/>
              <a:t> because there may be multiple producers, consumers.</a:t>
            </a:r>
          </a:p>
          <a:p>
            <a:pPr lvl="1"/>
            <a:r>
              <a:rPr lang="en-US" smtClean="0"/>
              <a:t>E.g. producer’s </a:t>
            </a:r>
            <a:r>
              <a:rPr lang="en-US" smtClean="0">
                <a:latin typeface="Consolas" panose="020B0609020204030204" pitchFamily="49" charset="0"/>
              </a:rPr>
              <a:t>signal_all</a:t>
            </a:r>
            <a:r>
              <a:rPr lang="en-US" smtClean="0"/>
              <a:t> can wake several consumers, one of which consumes the queue item.  So the other consumers should check again whether items == 0.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879817" y="4200820"/>
            <a:ext cx="40921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Consumer() {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set(lock)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while (items == 0)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	wait(not_empty, lock);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	/* access shared resource */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items--;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signal_all(not_full);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release(lock);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9834" y="4200820"/>
            <a:ext cx="40921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Producer() {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set(lock)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while (items == N)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	wait(not_full, lock);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	/* access shared resource */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items++;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signal_all(not_empty);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smtClean="0">
                <a:latin typeface="Consolas" panose="020B0609020204030204" pitchFamily="49" charset="0"/>
                <a:cs typeface="Consolas" panose="020B0609020204030204" pitchFamily="49" charset="0"/>
              </a:rPr>
              <a:t>release(lock);</a:t>
            </a:r>
          </a:p>
          <a:p>
            <a:pPr>
              <a:tabLst>
                <a:tab pos="344488" algn="l"/>
                <a:tab pos="687388" algn="l"/>
                <a:tab pos="1031875" algn="l"/>
                <a:tab pos="1376363" algn="l"/>
              </a:tabLst>
            </a:pPr>
            <a:r>
              <a:rPr lang="en-US" sz="16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2492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OpenMP</a:t>
            </a:r>
          </a:p>
        </p:txBody>
      </p:sp>
      <p:sp>
        <p:nvSpPr>
          <p:cNvPr id="337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199" y="1419225"/>
            <a:ext cx="8500189" cy="5272690"/>
          </a:xfrm>
        </p:spPr>
        <p:txBody>
          <a:bodyPr>
            <a:normAutofit fontScale="70000" lnSpcReduction="20000"/>
          </a:bodyPr>
          <a:lstStyle/>
          <a:p>
            <a:r>
              <a:rPr lang="en-US" smtClean="0"/>
              <a:t>OpenMP is a standard for shared memory programming adopted by many hardware vendors. </a:t>
            </a:r>
          </a:p>
          <a:p>
            <a:r>
              <a:rPr lang="en-US" smtClean="0"/>
              <a:t>Can be used with different languages, e.g. C, C++ and Fortran.</a:t>
            </a:r>
          </a:p>
          <a:p>
            <a:r>
              <a:rPr lang="en-US" smtClean="0"/>
              <a:t>Compiler directives are used to specify parallelism and to indicate shared data.</a:t>
            </a:r>
          </a:p>
          <a:p>
            <a:r>
              <a:rPr lang="en-US" smtClean="0"/>
              <a:t>An OpenMP compatible compiler produces parallel program using the directives.  A noncompatible compiler produces correct sequential program using same code.</a:t>
            </a:r>
          </a:p>
          <a:p>
            <a:pPr lvl="1"/>
            <a:r>
              <a:rPr lang="en-US" smtClean="0"/>
              <a:t>Several OpenMP compilers available, e.g. Intel C compiler.</a:t>
            </a:r>
          </a:p>
          <a:p>
            <a:r>
              <a:rPr lang="en-US"/>
              <a:t>Can be used to add parallelism incrementally to a sequential program, e.g. by parallelizing for loops</a:t>
            </a:r>
            <a:r>
              <a:rPr lang="en-US" smtClean="0"/>
              <a:t>.</a:t>
            </a:r>
            <a:endParaRPr lang="en-US"/>
          </a:p>
          <a:p>
            <a:r>
              <a:rPr lang="en-US" smtClean="0"/>
              <a:t>Underneath, OpenMP still uses threads.	</a:t>
            </a:r>
          </a:p>
          <a:p>
            <a:pPr lvl="1"/>
            <a:r>
              <a:rPr lang="en-US" smtClean="0"/>
              <a:t>OpenMP gives a more convenient, succinct way to manage threads.</a:t>
            </a:r>
          </a:p>
          <a:p>
            <a:pPr lvl="1"/>
            <a:r>
              <a:rPr lang="en-US" smtClean="0"/>
              <a:t>But it lacks some of the expressiveness of explicit threading.</a:t>
            </a:r>
          </a:p>
        </p:txBody>
      </p:sp>
    </p:spTree>
    <p:extLst>
      <p:ext uri="{BB962C8B-B14F-4D97-AF65-F5344CB8AC3E}">
        <p14:creationId xmlns:p14="http://schemas.microsoft.com/office/powerpoint/2010/main" val="286778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9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9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23" grpId="0" uiExpand="1" build="p" bldLvl="2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OpenMP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19224"/>
            <a:ext cx="8483601" cy="3383512"/>
          </a:xfrm>
        </p:spPr>
        <p:txBody>
          <a:bodyPr>
            <a:normAutofit fontScale="85000" lnSpcReduction="20000"/>
          </a:bodyPr>
          <a:lstStyle/>
          <a:p>
            <a:r>
              <a:rPr lang="en-US" smtClean="0"/>
              <a:t>OpenMP is based on threads, and uses the “fork-join” model.</a:t>
            </a:r>
            <a:endParaRPr lang="en-US" b="0" smtClean="0"/>
          </a:p>
          <a:p>
            <a:pPr lvl="1"/>
            <a:r>
              <a:rPr lang="en-US" smtClean="0"/>
              <a:t>Initially, a single master thread exists.</a:t>
            </a:r>
          </a:p>
          <a:p>
            <a:pPr lvl="1"/>
            <a:r>
              <a:rPr lang="en-US" smtClean="0"/>
              <a:t>Parallel regions (sections of code) can be executed by a team of threads.</a:t>
            </a:r>
          </a:p>
          <a:p>
            <a:pPr lvl="1"/>
            <a:r>
              <a:rPr lang="en-US"/>
              <a:t>Compiler takes care of creating and coordinating threads</a:t>
            </a:r>
            <a:r>
              <a:rPr lang="en-US" smtClean="0"/>
              <a:t>.</a:t>
            </a:r>
          </a:p>
          <a:p>
            <a:r>
              <a:rPr lang="en-US"/>
              <a:t>Available for C / C++ and Fortran.  Documentation at </a:t>
            </a:r>
            <a:r>
              <a:rPr lang="en-US">
                <a:hlinkClick r:id="rId2"/>
              </a:rPr>
              <a:t>http://openmp.org/wp/openmp-specifications</a:t>
            </a:r>
            <a:r>
              <a:rPr lang="en-US" smtClean="0">
                <a:hlinkClick r:id="rId2"/>
              </a:rPr>
              <a:t>/</a:t>
            </a:r>
            <a:endParaRPr lang="en-US" smtClean="0"/>
          </a:p>
          <a:p>
            <a:pPr marL="0" indent="0">
              <a:buNone/>
            </a:pPr>
            <a:endParaRPr lang="en-US" smtClean="0"/>
          </a:p>
          <a:p>
            <a:endParaRPr lang="en-US" smtClean="0"/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1892" y="4897273"/>
            <a:ext cx="5320216" cy="1856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243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Shared memory multiprocessor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733800"/>
            <a:ext cx="8229600" cy="3124200"/>
          </a:xfrm>
        </p:spPr>
        <p:txBody>
          <a:bodyPr>
            <a:normAutofit fontScale="77500" lnSpcReduction="20000"/>
          </a:bodyPr>
          <a:lstStyle/>
          <a:p>
            <a:r>
              <a:rPr lang="en-US" smtClean="0"/>
              <a:t>Any memory location is accessible by any of the processors.</a:t>
            </a:r>
          </a:p>
          <a:p>
            <a:r>
              <a:rPr lang="en-US" smtClean="0"/>
              <a:t>A single address space exists.</a:t>
            </a:r>
          </a:p>
          <a:p>
            <a:pPr lvl="1"/>
            <a:r>
              <a:rPr lang="en-US" smtClean="0"/>
              <a:t>Each memory location is given a unique address within a single range of addresses.</a:t>
            </a:r>
          </a:p>
          <a:p>
            <a:r>
              <a:rPr lang="en-US" smtClean="0"/>
              <a:t>Generally, more convenient than distributed memory programming.</a:t>
            </a:r>
          </a:p>
          <a:p>
            <a:pPr lvl="1"/>
            <a:r>
              <a:rPr lang="en-US" smtClean="0"/>
              <a:t>But access to shared data needs to be controlled by the programmer, e.g. using critical sections.</a:t>
            </a:r>
            <a:endParaRPr lang="en-US"/>
          </a:p>
        </p:txBody>
      </p:sp>
      <p:pic>
        <p:nvPicPr>
          <p:cNvPr id="5" name="Picture 2" descr="https://www.cs.rit.edu/~ark/lectures/pj04/fig0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420" y="1428402"/>
            <a:ext cx="4455160" cy="2124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043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Parallel regions</a:t>
            </a:r>
          </a:p>
        </p:txBody>
      </p:sp>
      <p:sp>
        <p:nvSpPr>
          <p:cNvPr id="493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199" y="1419224"/>
            <a:ext cx="8408505" cy="5295612"/>
          </a:xfrm>
        </p:spPr>
        <p:txBody>
          <a:bodyPr>
            <a:normAutofit fontScale="70000" lnSpcReduction="20000"/>
          </a:bodyPr>
          <a:lstStyle/>
          <a:p>
            <a:r>
              <a:rPr lang="en-US" smtClean="0"/>
              <a:t>The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</a:t>
            </a:r>
            <a:r>
              <a:rPr lang="en-US" smtClean="0">
                <a:solidFill>
                  <a:srgbClr val="1503FB"/>
                </a:solidFill>
              </a:rPr>
              <a:t> </a:t>
            </a:r>
            <a:r>
              <a:rPr lang="en-US" smtClean="0"/>
              <a:t>directive forks a team of threads, each of which executes the following region, enclosed in {...}.</a:t>
            </a:r>
          </a:p>
          <a:p>
            <a:endParaRPr lang="en-US" smtClean="0"/>
          </a:p>
          <a:p>
            <a:pPr lvl="1"/>
            <a:endParaRPr lang="en-US" smtClean="0"/>
          </a:p>
          <a:p>
            <a:pPr lvl="1"/>
            <a:endParaRPr lang="en-US"/>
          </a:p>
          <a:p>
            <a:r>
              <a:rPr lang="en-US" smtClean="0"/>
              <a:t>Threads do a join at end of parallel region, and execution resumes with the single master thread.</a:t>
            </a:r>
          </a:p>
          <a:p>
            <a:r>
              <a:rPr lang="en-US" smtClean="0"/>
              <a:t>Number of threads can be set by</a:t>
            </a:r>
          </a:p>
          <a:p>
            <a:pPr lvl="1"/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num_threads</a:t>
            </a:r>
            <a:r>
              <a:rPr lang="en-US">
                <a:solidFill>
                  <a:srgbClr val="CC3300"/>
                </a:solidFill>
              </a:rPr>
              <a:t> </a:t>
            </a:r>
            <a:r>
              <a:rPr lang="en-US"/>
              <a:t>clause after the parallel directive.</a:t>
            </a:r>
          </a:p>
          <a:p>
            <a:pPr lvl="1"/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omp_set_num_threads() </a:t>
            </a:r>
            <a:r>
              <a:rPr lang="en-US"/>
              <a:t>library routine previously called.</a:t>
            </a:r>
          </a:p>
          <a:p>
            <a:pPr lvl="1"/>
            <a:r>
              <a:rPr lang="en-US"/>
              <a:t>Environment variable </a:t>
            </a: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OMP_NUM_THREADS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lvl="1"/>
            <a:r>
              <a:rPr lang="en-US" smtClean="0"/>
              <a:t>Recommendation is one thread per processor / core.</a:t>
            </a:r>
            <a:endParaRPr lang="en-US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mtClean="0"/>
              <a:t>Threads can do the work in the region in parallel.</a:t>
            </a:r>
          </a:p>
          <a:p>
            <a:pPr lvl="1"/>
            <a:r>
              <a:rPr lang="en-US" smtClean="0"/>
              <a:t>Can do different things based on thread ID. </a:t>
            </a:r>
          </a:p>
          <a:p>
            <a:pPr lvl="1"/>
            <a:r>
              <a:rPr lang="en-US" smtClean="0"/>
              <a:t>Can share work using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mtClean="0"/>
              <a:t>,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sections</a:t>
            </a:r>
            <a:r>
              <a:rPr lang="en-US" smtClean="0"/>
              <a:t>,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</a:t>
            </a:r>
            <a:r>
              <a:rPr lang="en-US" smtClean="0"/>
              <a:t>, etc. directives. </a:t>
            </a:r>
          </a:p>
          <a:p>
            <a:r>
              <a:rPr lang="en-US" smtClean="0"/>
              <a:t>Parallel regions can be nested.</a:t>
            </a:r>
            <a:endParaRPr lang="en-US"/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822298" y="2096819"/>
            <a:ext cx="555721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0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0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structured-block // { ... code ... }</a:t>
            </a:r>
            <a:endParaRPr lang="en-US" sz="20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693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5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3571" grpId="0" uiExpand="1" build="p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Parallel regions</a:t>
            </a:r>
          </a:p>
        </p:txBody>
      </p:sp>
      <p:sp>
        <p:nvSpPr>
          <p:cNvPr id="495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371599"/>
            <a:ext cx="7772400" cy="5195455"/>
          </a:xfrm>
        </p:spPr>
        <p:txBody>
          <a:bodyPr>
            <a:normAutofit fontScale="77500" lnSpcReduction="20000"/>
          </a:bodyPr>
          <a:lstStyle/>
          <a:p>
            <a:r>
              <a:rPr lang="en-US" smtClean="0"/>
              <a:t>Example</a:t>
            </a:r>
          </a:p>
          <a:p>
            <a:endParaRPr lang="en-US" smtClean="0"/>
          </a:p>
          <a:p>
            <a:pPr lvl="1"/>
            <a:endParaRPr lang="en-US" sz="2400" smtClean="0"/>
          </a:p>
          <a:p>
            <a:pPr lvl="1"/>
            <a:endParaRPr lang="en-US" smtClean="0"/>
          </a:p>
          <a:p>
            <a:pPr lvl="1"/>
            <a:endParaRPr lang="en-US" smtClean="0"/>
          </a:p>
          <a:p>
            <a:pPr lvl="1"/>
            <a:endParaRPr lang="en-US" smtClean="0"/>
          </a:p>
          <a:p>
            <a:pPr lvl="1"/>
            <a:endParaRPr lang="en-US" smtClean="0"/>
          </a:p>
          <a:p>
            <a:pPr lvl="1"/>
            <a:r>
              <a:rPr lang="en-US" smtClean="0"/>
              <a:t>All threads in parallel region run this code.</a:t>
            </a:r>
            <a:endParaRPr lang="en-US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iam</a:t>
            </a:r>
            <a:r>
              <a:rPr lang="en-US" smtClean="0">
                <a:solidFill>
                  <a:srgbClr val="1503FB"/>
                </a:solidFill>
              </a:rPr>
              <a:t> </a:t>
            </a:r>
            <a:r>
              <a:rPr lang="en-US" smtClean="0"/>
              <a:t>and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  <a:r>
              <a:rPr lang="en-US" smtClean="0">
                <a:solidFill>
                  <a:srgbClr val="CC3300"/>
                </a:solidFill>
              </a:rPr>
              <a:t> </a:t>
            </a:r>
            <a:r>
              <a:rPr lang="en-US" smtClean="0"/>
              <a:t>are private variables (i.e. instance of variable for each thread).</a:t>
            </a:r>
          </a:p>
          <a:p>
            <a:pPr lvl="1"/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omp_get_num_threads() </a:t>
            </a:r>
            <a:r>
              <a:rPr lang="en-US" smtClean="0"/>
              <a:t>returns the number of threads n in the team used for the parallel region.</a:t>
            </a:r>
          </a:p>
          <a:p>
            <a:pPr lvl="1"/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omp_get_thread_num() </a:t>
            </a:r>
            <a:r>
              <a:rPr lang="en-US" smtClean="0"/>
              <a:t>returns thread number (identity) in range 0 to n-1 with master thread 0.</a:t>
            </a:r>
          </a:p>
          <a:p>
            <a:pPr lvl="1"/>
            <a:r>
              <a:rPr lang="en-US" smtClean="0"/>
              <a:t>Messages printed in arbitrary order.</a:t>
            </a:r>
          </a:p>
        </p:txBody>
      </p:sp>
      <p:sp>
        <p:nvSpPr>
          <p:cNvPr id="495620" name="Text Box 4"/>
          <p:cNvSpPr txBox="1">
            <a:spLocks noChangeArrowheads="1"/>
          </p:cNvSpPr>
          <p:nvPr/>
        </p:nvSpPr>
        <p:spPr bwMode="auto">
          <a:xfrm>
            <a:off x="1059873" y="1762512"/>
            <a:ext cx="7239000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private(iam, np)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np = omp_get_num_threads();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iam = omp_get_thread_num();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printf("Hello from thread %d out of %d\n",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iam, np);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91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56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Work sharing</a:t>
            </a:r>
          </a:p>
        </p:txBody>
      </p:sp>
      <p:sp>
        <p:nvSpPr>
          <p:cNvPr id="496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233054"/>
            <a:ext cx="8245764" cy="5291036"/>
          </a:xfrm>
        </p:spPr>
        <p:txBody>
          <a:bodyPr>
            <a:normAutofit/>
          </a:bodyPr>
          <a:lstStyle/>
          <a:p>
            <a:r>
              <a:rPr lang="en-US" sz="2400" smtClean="0"/>
              <a:t>Share some work inside a parallel region among threads.</a:t>
            </a:r>
          </a:p>
          <a:p>
            <a:r>
              <a:rPr lang="en-US" sz="2400" smtClean="0"/>
              <a:t>For example, </a:t>
            </a:r>
            <a:r>
              <a:rPr lang="en-US" sz="24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2400" smtClean="0">
                <a:solidFill>
                  <a:srgbClr val="1503FB"/>
                </a:solidFill>
              </a:rPr>
              <a:t> </a:t>
            </a:r>
            <a:r>
              <a:rPr lang="en-US" sz="2400" smtClean="0"/>
              <a:t>construct inside a parallel region partitions iterations of the loop among the threads.</a:t>
            </a:r>
          </a:p>
          <a:p>
            <a:pPr lvl="1"/>
            <a:endParaRPr lang="en-US" sz="2000" smtClean="0"/>
          </a:p>
          <a:p>
            <a:endParaRPr lang="en-US" sz="2000" smtClean="0"/>
          </a:p>
          <a:p>
            <a:pPr marL="457200" lvl="1" indent="0">
              <a:buNone/>
            </a:pPr>
            <a:endParaRPr lang="en-US" sz="1600" smtClean="0"/>
          </a:p>
          <a:p>
            <a:pPr lvl="1"/>
            <a:r>
              <a:rPr lang="en-US" sz="2000" smtClean="0"/>
              <a:t>The way in which iterations are assigned to threads can be specified by an additional </a:t>
            </a:r>
            <a:r>
              <a:rPr lang="en-US" sz="20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schedule</a:t>
            </a:r>
            <a:r>
              <a:rPr lang="en-US" sz="2000" smtClean="0">
                <a:solidFill>
                  <a:srgbClr val="1503FB"/>
                </a:solidFill>
              </a:rPr>
              <a:t> </a:t>
            </a:r>
            <a:r>
              <a:rPr lang="en-US" sz="2000" smtClean="0"/>
              <a:t>clause.</a:t>
            </a:r>
          </a:p>
          <a:p>
            <a:r>
              <a:rPr lang="en-US" sz="2400" smtClean="0"/>
              <a:t>For this and other worksharing constructs:</a:t>
            </a:r>
          </a:p>
          <a:p>
            <a:pPr lvl="1"/>
            <a:r>
              <a:rPr lang="en-US" sz="2000" smtClean="0"/>
              <a:t>Does not start a new team of threads - that is done by an enclosing </a:t>
            </a:r>
            <a:r>
              <a:rPr lang="en-US" sz="20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</a:t>
            </a:r>
            <a:r>
              <a:rPr lang="en-US" sz="2000" smtClean="0">
                <a:solidFill>
                  <a:srgbClr val="1503FB"/>
                </a:solidFill>
              </a:rPr>
              <a:t> </a:t>
            </a:r>
            <a:r>
              <a:rPr lang="en-US" sz="2000" smtClean="0"/>
              <a:t>construct.</a:t>
            </a:r>
          </a:p>
          <a:p>
            <a:pPr lvl="1"/>
            <a:r>
              <a:rPr lang="en-US" sz="2000"/>
              <a:t>I</a:t>
            </a:r>
            <a:r>
              <a:rPr lang="en-US" sz="2000" smtClean="0"/>
              <a:t>mplicit barrier at the end of the construct unless a </a:t>
            </a:r>
            <a:r>
              <a:rPr lang="en-US" sz="20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nowait</a:t>
            </a:r>
            <a:r>
              <a:rPr lang="en-US" sz="2000" smtClean="0">
                <a:solidFill>
                  <a:srgbClr val="1503FB"/>
                </a:solidFill>
              </a:rPr>
              <a:t> </a:t>
            </a:r>
            <a:r>
              <a:rPr lang="en-US" sz="2000" smtClean="0"/>
              <a:t>clause is included.  I.e. each thread will wait at end of construct for all other threads to finish.</a:t>
            </a:r>
          </a:p>
        </p:txBody>
      </p:sp>
      <p:sp>
        <p:nvSpPr>
          <p:cNvPr id="496644" name="Text Box 4"/>
          <p:cNvSpPr txBox="1">
            <a:spLocks noChangeArrowheads="1"/>
          </p:cNvSpPr>
          <p:nvPr/>
        </p:nvSpPr>
        <p:spPr bwMode="auto">
          <a:xfrm>
            <a:off x="1083590" y="2500937"/>
            <a:ext cx="5156681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for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for(i=0; i&lt;n; i++)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{do_stuff(i);}</a:t>
            </a:r>
            <a:endParaRPr lang="en-US" sz="18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00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664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Schedule clause</a:t>
            </a:r>
          </a:p>
        </p:txBody>
      </p:sp>
      <p:sp>
        <p:nvSpPr>
          <p:cNvPr id="498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371600"/>
            <a:ext cx="7772400" cy="5268482"/>
          </a:xfrm>
        </p:spPr>
        <p:txBody>
          <a:bodyPr>
            <a:normAutofit fontScale="70000" lnSpcReduction="20000"/>
          </a:bodyPr>
          <a:lstStyle/>
          <a:p>
            <a:r>
              <a:rPr lang="en-US" sz="3300" smtClean="0">
                <a:latin typeface="+mj-lt"/>
                <a:cs typeface="Consolas" panose="020B0609020204030204" pitchFamily="49" charset="0"/>
              </a:rPr>
              <a:t>Used for assigning iterations of parallel </a:t>
            </a:r>
            <a:r>
              <a:rPr lang="en-US" sz="33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3300" smtClean="0">
                <a:solidFill>
                  <a:srgbClr val="1503FB"/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sz="3300" smtClean="0">
                <a:latin typeface="+mj-lt"/>
                <a:cs typeface="Consolas" panose="020B0609020204030204" pitchFamily="49" charset="0"/>
              </a:rPr>
              <a:t>to threads.</a:t>
            </a:r>
          </a:p>
          <a:p>
            <a:r>
              <a:rPr lang="en-US" sz="33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schedule(static[,chunk]) </a:t>
            </a:r>
          </a:p>
          <a:p>
            <a:pPr lvl="1"/>
            <a:r>
              <a:rPr lang="en-US" smtClean="0"/>
              <a:t>Each thread gets a chunk of iterations of size “chunk” – by default chunks approximately equal.</a:t>
            </a:r>
          </a:p>
          <a:p>
            <a:pPr lvl="1"/>
            <a:r>
              <a:rPr lang="en-US" smtClean="0"/>
              <a:t>Chunks assigned in round robin order.</a:t>
            </a:r>
          </a:p>
          <a:p>
            <a:r>
              <a:rPr lang="en-US" sz="33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schedule(dynamic[,chunk]) </a:t>
            </a:r>
          </a:p>
          <a:p>
            <a:pPr lvl="1"/>
            <a:r>
              <a:rPr lang="en-US" smtClean="0"/>
              <a:t>Each time a thread finishes its iterations, grabs “chunks” more iterations, until all have been executed – default is 1.</a:t>
            </a:r>
          </a:p>
          <a:p>
            <a:pPr lvl="1"/>
            <a:r>
              <a:rPr lang="en-US" smtClean="0"/>
              <a:t>Dynamic scheduling has some overhead, but can result in better load balancing if iterations not all equal sized.</a:t>
            </a:r>
          </a:p>
          <a:p>
            <a:r>
              <a:rPr lang="en-US" sz="33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schedule(guided[,chunk]) </a:t>
            </a:r>
          </a:p>
          <a:p>
            <a:pPr lvl="1"/>
            <a:r>
              <a:rPr lang="en-US" smtClean="0"/>
              <a:t>Each thread dynamically grabs iterations where the size starts large and shrinks down to “chunk”.</a:t>
            </a:r>
          </a:p>
          <a:p>
            <a:pPr lvl="1"/>
            <a:r>
              <a:rPr lang="en-US" smtClean="0"/>
              <a:t>Dynamic load balancing with less overhead.</a:t>
            </a:r>
          </a:p>
          <a:p>
            <a:r>
              <a:rPr lang="en-US" sz="33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schedule(runtime) </a:t>
            </a:r>
          </a:p>
          <a:p>
            <a:pPr lvl="1"/>
            <a:r>
              <a:rPr lang="en-US" smtClean="0"/>
              <a:t>Schedule type and chunk size taken from the OMP_SCHEDULE environment variable.</a:t>
            </a:r>
          </a:p>
        </p:txBody>
      </p:sp>
    </p:spTree>
    <p:extLst>
      <p:ext uri="{BB962C8B-B14F-4D97-AF65-F5344CB8AC3E}">
        <p14:creationId xmlns:p14="http://schemas.microsoft.com/office/powerpoint/2010/main" val="78042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Combined 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parallel for</a:t>
            </a:r>
          </a:p>
        </p:txBody>
      </p:sp>
      <p:sp>
        <p:nvSpPr>
          <p:cNvPr id="4997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4"/>
            <a:ext cx="8229600" cy="5246495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If a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</a:t>
            </a:r>
            <a:r>
              <a:rPr lang="en-US" smtClean="0">
                <a:solidFill>
                  <a:srgbClr val="1503FB"/>
                </a:solidFill>
              </a:rPr>
              <a:t> </a:t>
            </a:r>
            <a:r>
              <a:rPr lang="en-US" smtClean="0"/>
              <a:t>directive is followed by a single </a:t>
            </a:r>
            <a:r>
              <a:rPr lang="en-US" smtClean="0">
                <a:solidFill>
                  <a:srgbClr val="1503FB"/>
                </a:solidFill>
                <a:cs typeface="Consolas" panose="020B0609020204030204" pitchFamily="49" charset="0"/>
              </a:rPr>
              <a:t>for </a:t>
            </a:r>
            <a:r>
              <a:rPr lang="en-US" smtClean="0"/>
              <a:t>directive, they can be combined.</a:t>
            </a:r>
          </a:p>
          <a:p>
            <a:pPr indent="-3175">
              <a:spcBef>
                <a:spcPct val="0"/>
              </a:spcBef>
              <a:buClrTx/>
              <a:buSzTx/>
              <a:buFontTx/>
              <a:buNone/>
            </a:pPr>
            <a:endParaRPr lang="en-US" sz="2400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indent="-3175">
              <a:spcBef>
                <a:spcPct val="0"/>
              </a:spcBef>
              <a:buClrTx/>
              <a:buSzTx/>
              <a:buFontTx/>
              <a:buNone/>
            </a:pPr>
            <a:r>
              <a:rPr lang="en-US" sz="24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40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parallel for schedule(static) </a:t>
            </a:r>
          </a:p>
          <a:p>
            <a:pPr indent="-3175">
              <a:spcBef>
                <a:spcPct val="0"/>
              </a:spcBef>
              <a:buClrTx/>
              <a:buSzTx/>
              <a:buFontTx/>
              <a:buNone/>
            </a:pPr>
            <a:r>
              <a:rPr lang="en-US" sz="240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(i=0; i&lt;n; i++) { a[i] = a[i] + b[i];} </a:t>
            </a:r>
            <a:endParaRPr lang="en-US" sz="2400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indent="-3175">
              <a:spcBef>
                <a:spcPct val="0"/>
              </a:spcBef>
              <a:buClrTx/>
              <a:buSzTx/>
              <a:buFontTx/>
              <a:buNone/>
            </a:pPr>
            <a:endParaRPr lang="en-US" sz="2400"/>
          </a:p>
          <a:p>
            <a:r>
              <a:rPr lang="en-US" smtClean="0"/>
              <a:t>Several restrictions on structure of </a:t>
            </a:r>
            <a:r>
              <a:rPr lang="en-US">
                <a:solidFill>
                  <a:srgbClr val="1503FB"/>
                </a:solidFill>
                <a:cs typeface="Consolas" panose="020B0609020204030204" pitchFamily="49" charset="0"/>
              </a:rPr>
              <a:t>for</a:t>
            </a:r>
            <a:r>
              <a:rPr lang="en-US" smtClean="0"/>
              <a:t> loop.</a:t>
            </a:r>
          </a:p>
          <a:p>
            <a:pPr lvl="1"/>
            <a:r>
              <a:rPr lang="en-US" smtClean="0"/>
              <a:t>Number of iterations </a:t>
            </a:r>
            <a:r>
              <a:rPr lang="en-US" smtClean="0">
                <a:latin typeface="Consolas" panose="020B0609020204030204" pitchFamily="49" charset="0"/>
              </a:rPr>
              <a:t>n</a:t>
            </a:r>
            <a:r>
              <a:rPr lang="en-US" smtClean="0"/>
              <a:t> must not change.</a:t>
            </a:r>
          </a:p>
          <a:p>
            <a:pPr lvl="1"/>
            <a:r>
              <a:rPr lang="en-US" smtClean="0"/>
              <a:t>Loop increment must be fixed.</a:t>
            </a:r>
          </a:p>
          <a:p>
            <a:pPr lvl="1"/>
            <a:r>
              <a:rPr lang="en-US" smtClean="0"/>
              <a:t>Must not exit loop prematurely (with </a:t>
            </a:r>
            <a:r>
              <a:rPr lang="en-US" smtClean="0">
                <a:latin typeface="Consolas" panose="020B0609020204030204" pitchFamily="49" charset="0"/>
              </a:rPr>
              <a:t>break, goto, throw</a:t>
            </a:r>
            <a:r>
              <a:rPr lang="en-US" smtClean="0"/>
              <a:t>).</a:t>
            </a:r>
            <a:endParaRPr lang="en-US"/>
          </a:p>
          <a:p>
            <a:pPr lvl="1"/>
            <a:r>
              <a:rPr lang="en-US" smtClean="0"/>
              <a:t>Purpose of restrictions is so amount of work in loop can be determined at start.		</a:t>
            </a:r>
          </a:p>
          <a:p>
            <a:pPr>
              <a:buFont typeface="Marlett" pitchFamily="2" charset="2"/>
              <a:buNone/>
            </a:pPr>
            <a:endParaRPr lang="en-US" sz="2800" b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22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Different ways to parallelize for</a:t>
            </a:r>
            <a:endParaRPr lang="en-US"/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4572000" y="1382675"/>
            <a:ext cx="4390571" cy="2677656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manual parallelization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endParaRPr lang="en-US" sz="14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int id, i, Nthreads, start, end;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id = omp_get_thread_num();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Nthreads = omp_get_num_threads();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start = id * N / Nthreads;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end = (id + 1) * N / Nthreads;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for (i = start; i &lt; end; i++)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a[i] = a[i] + b[i];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57200" y="1420907"/>
            <a:ext cx="3207658" cy="1169551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sequential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endParaRPr lang="en-US" sz="1400" b="0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(i=0; i&lt;N; i++)</a:t>
            </a: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a[i] = a[i] + b[i];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b="0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457200" y="4917303"/>
            <a:ext cx="4281714" cy="1600438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parallel region and do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//worksharing together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endParaRPr lang="en-US" sz="14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for schedule(static)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for (i = 0; i &lt; N; i++) {</a:t>
            </a:r>
          </a:p>
          <a:p>
            <a:pPr>
              <a:spcBef>
                <a:spcPct val="0"/>
              </a:spcBef>
              <a:buClrTx/>
              <a:buSz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a[i] = a[i] + b[i];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457200" y="2721503"/>
            <a:ext cx="3780972" cy="2031325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parallel region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then do worksharing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endParaRPr lang="en-US" sz="14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for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 = 0; i &lt; N; i++)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a[i] = a[i] + b[i];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963886" y="4236678"/>
            <a:ext cx="3998685" cy="1600438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threads do redundant work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endParaRPr lang="en-US" sz="1400" b="0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for (i = 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0; </a:t>
            </a: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 &lt; 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N; </a:t>
            </a: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i++)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a[i] = a[i] + b[i];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39160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Other work sharing constructs</a:t>
            </a:r>
          </a:p>
        </p:txBody>
      </p:sp>
      <p:sp>
        <p:nvSpPr>
          <p:cNvPr id="50073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85800" y="1371600"/>
            <a:ext cx="7867436" cy="2512031"/>
          </a:xfrm>
        </p:spPr>
        <p:txBody>
          <a:bodyPr/>
          <a:lstStyle/>
          <a:p>
            <a:r>
              <a:rPr lang="en-US" sz="2400" smtClean="0"/>
              <a:t>Sections construct</a:t>
            </a:r>
          </a:p>
          <a:p>
            <a:pPr lvl="1"/>
            <a:r>
              <a:rPr lang="en-US" sz="2000" smtClean="0"/>
              <a:t>Each thread assigned some sections of work.</a:t>
            </a:r>
          </a:p>
          <a:p>
            <a:pPr lvl="1"/>
            <a:r>
              <a:rPr lang="en-US" sz="2000" smtClean="0"/>
              <a:t>Threads can be assigned 0, or multiple sections of work.</a:t>
            </a:r>
          </a:p>
          <a:p>
            <a:pPr lvl="1"/>
            <a:r>
              <a:rPr lang="en-US" sz="2000" smtClean="0"/>
              <a:t>There’s an implicit barrier at end of sections block, i.e. threads wait for each other to finish all sections before executing code after section.  </a:t>
            </a:r>
          </a:p>
          <a:p>
            <a:pPr lvl="1"/>
            <a:r>
              <a:rPr lang="en-US" sz="2000" smtClean="0"/>
              <a:t>Can turn off barrier using </a:t>
            </a:r>
            <a:r>
              <a:rPr lang="en-US" sz="20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nowait</a:t>
            </a:r>
            <a:r>
              <a:rPr lang="en-US" sz="2000" smtClean="0"/>
              <a:t>.</a:t>
            </a:r>
          </a:p>
          <a:p>
            <a:pPr lvl="1"/>
            <a:endParaRPr lang="en-US" sz="2000" smtClean="0"/>
          </a:p>
        </p:txBody>
      </p:sp>
      <p:sp>
        <p:nvSpPr>
          <p:cNvPr id="500740" name="Text Box 4"/>
          <p:cNvSpPr txBox="1">
            <a:spLocks noChangeArrowheads="1"/>
          </p:cNvSpPr>
          <p:nvPr/>
        </p:nvSpPr>
        <p:spPr bwMode="auto">
          <a:xfrm>
            <a:off x="1245314" y="4079094"/>
            <a:ext cx="3867364" cy="2585323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 type="none" w="lg" len="lg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  <a:tabLst>
                <a:tab pos="461963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 parallel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#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sections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section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{ // do stuff }  	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#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section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{ // do stuff }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  <a:endParaRPr lang="en-US" sz="18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315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074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Other work sharing constructs</a:t>
            </a:r>
          </a:p>
        </p:txBody>
      </p:sp>
      <p:sp>
        <p:nvSpPr>
          <p:cNvPr id="5089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199" y="1419225"/>
            <a:ext cx="8420987" cy="313736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10000"/>
              </a:lnSpc>
            </a:pPr>
            <a:r>
              <a:rPr lang="en-US"/>
              <a:t>Single construct</a:t>
            </a:r>
          </a:p>
          <a:p>
            <a:pPr lvl="1">
              <a:lnSpc>
                <a:spcPct val="110000"/>
              </a:lnSpc>
            </a:pPr>
            <a:r>
              <a:rPr lang="en-US"/>
              <a:t>Structured block is executed by one thread of parallel region </a:t>
            </a:r>
            <a:r>
              <a:rPr lang="en-US" smtClean="0"/>
              <a:t>only (not necessarily master thread).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/>
              <a:t>Barrier implied unless use </a:t>
            </a: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</a:rPr>
              <a:t>nowait</a:t>
            </a:r>
            <a:r>
              <a:rPr lang="en-US" smtClean="0"/>
              <a:t>.</a:t>
            </a:r>
          </a:p>
          <a:p>
            <a:pPr lvl="1">
              <a:lnSpc>
                <a:spcPct val="110000"/>
              </a:lnSpc>
            </a:pPr>
            <a:r>
              <a:rPr lang="en-US" smtClean="0"/>
              <a:t>For doing tasks that should only be done by one thread when inside a parallel region.</a:t>
            </a:r>
          </a:p>
          <a:p>
            <a:pPr>
              <a:lnSpc>
                <a:spcPct val="110000"/>
              </a:lnSpc>
            </a:pPr>
            <a:r>
              <a:rPr lang="en-US"/>
              <a:t>Master construct</a:t>
            </a:r>
          </a:p>
          <a:p>
            <a:pPr lvl="1">
              <a:lnSpc>
                <a:spcPct val="110000"/>
              </a:lnSpc>
            </a:pPr>
            <a:r>
              <a:rPr lang="en-US"/>
              <a:t>Structured block is executed by master thread </a:t>
            </a:r>
            <a:r>
              <a:rPr lang="en-US" smtClean="0"/>
              <a:t>only.  No implicit barrier at end.</a:t>
            </a:r>
            <a:endParaRPr lang="en-US"/>
          </a:p>
          <a:p>
            <a:pPr lvl="1">
              <a:lnSpc>
                <a:spcPct val="110000"/>
              </a:lnSpc>
            </a:pPr>
            <a:endParaRPr lang="en-US" smtClean="0"/>
          </a:p>
          <a:p>
            <a:pPr lvl="1">
              <a:lnSpc>
                <a:spcPct val="110000"/>
              </a:lnSpc>
            </a:pPr>
            <a:endParaRPr lang="en-US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1023130" y="4638782"/>
            <a:ext cx="3358793" cy="1477328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 type="none" w="lg" len="lg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  <a:tabLst>
                <a:tab pos="461963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 parallel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#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single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// do stuff	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880220" y="4638782"/>
            <a:ext cx="3358793" cy="1477328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 type="none" w="lg" len="lg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  <a:tabLst>
                <a:tab pos="461963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 parallel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#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// do stuff	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3456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environment</a:t>
            </a:r>
          </a:p>
        </p:txBody>
      </p:sp>
      <p:sp>
        <p:nvSpPr>
          <p:cNvPr id="5089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199" y="1419224"/>
            <a:ext cx="8420987" cy="5220809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</a:pPr>
            <a:r>
              <a:rPr lang="en-US" smtClean="0"/>
              <a:t>OpenMP has a shared memory programming model.</a:t>
            </a:r>
          </a:p>
          <a:p>
            <a:pPr lvl="1">
              <a:lnSpc>
                <a:spcPct val="110000"/>
              </a:lnSpc>
            </a:pPr>
            <a:r>
              <a:rPr lang="en-US" smtClean="0"/>
              <a:t>Some variables are shared and accessible by all threads.</a:t>
            </a:r>
          </a:p>
          <a:p>
            <a:pPr lvl="1">
              <a:lnSpc>
                <a:spcPct val="110000"/>
              </a:lnSpc>
            </a:pPr>
            <a:r>
              <a:rPr lang="en-US" smtClean="0"/>
              <a:t>Other threads are private, and each thread has its own copy.</a:t>
            </a:r>
          </a:p>
          <a:p>
            <a:pPr>
              <a:lnSpc>
                <a:spcPct val="110000"/>
              </a:lnSpc>
            </a:pPr>
            <a:r>
              <a:rPr lang="en-US" smtClean="0"/>
              <a:t>Most variables are shared by default.</a:t>
            </a:r>
          </a:p>
          <a:p>
            <a:pPr lvl="1">
              <a:lnSpc>
                <a:spcPct val="110000"/>
              </a:lnSpc>
            </a:pPr>
            <a:r>
              <a:rPr lang="en-US" smtClean="0"/>
              <a:t>Global and static variables are shared.</a:t>
            </a:r>
          </a:p>
          <a:p>
            <a:pPr lvl="1">
              <a:lnSpc>
                <a:spcPct val="110000"/>
              </a:lnSpc>
            </a:pPr>
            <a:r>
              <a:rPr lang="en-US" smtClean="0"/>
              <a:t>Variables declared in master thread shared by default.</a:t>
            </a:r>
          </a:p>
          <a:p>
            <a:pPr>
              <a:lnSpc>
                <a:spcPct val="110000"/>
              </a:lnSpc>
            </a:pPr>
            <a:r>
              <a:rPr lang="en-US" smtClean="0"/>
              <a:t>Some variables parallel blocks private by default.</a:t>
            </a:r>
          </a:p>
          <a:p>
            <a:pPr lvl="1">
              <a:lnSpc>
                <a:spcPct val="110000"/>
              </a:lnSpc>
            </a:pPr>
            <a:r>
              <a:rPr lang="en-US" smtClean="0"/>
              <a:t>Loop index of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mtClean="0">
                <a:latin typeface="+mj-lt"/>
                <a:cs typeface="Consolas" panose="020B0609020204030204" pitchFamily="49" charset="0"/>
              </a:rPr>
              <a:t> /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 for</a:t>
            </a:r>
            <a:r>
              <a:rPr lang="en-US" smtClean="0">
                <a:solidFill>
                  <a:srgbClr val="1503FB"/>
                </a:solidFill>
              </a:rPr>
              <a:t> </a:t>
            </a:r>
            <a:r>
              <a:rPr lang="en-US" smtClean="0"/>
              <a:t>construct.</a:t>
            </a:r>
          </a:p>
          <a:p>
            <a:pPr lvl="1">
              <a:lnSpc>
                <a:spcPct val="110000"/>
              </a:lnSpc>
            </a:pPr>
            <a:r>
              <a:rPr lang="en-US" smtClean="0"/>
              <a:t>Stack variables (e.g. function argument or local variable) created during execution of a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 </a:t>
            </a:r>
            <a:r>
              <a:rPr lang="en-US" smtClean="0"/>
              <a:t>region.</a:t>
            </a:r>
          </a:p>
          <a:p>
            <a:pPr lvl="1">
              <a:lnSpc>
                <a:spcPct val="110000"/>
              </a:lnSpc>
            </a:pPr>
            <a:r>
              <a:rPr lang="en-US" smtClean="0"/>
              <a:t>Automatic variables in functions called in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 </a:t>
            </a:r>
            <a:r>
              <a:rPr lang="en-US" smtClean="0"/>
              <a:t>region.</a:t>
            </a:r>
          </a:p>
        </p:txBody>
      </p:sp>
    </p:spTree>
    <p:extLst>
      <p:ext uri="{BB962C8B-B14F-4D97-AF65-F5344CB8AC3E}">
        <p14:creationId xmlns:p14="http://schemas.microsoft.com/office/powerpoint/2010/main" val="2087581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9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environment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5"/>
            <a:ext cx="8229600" cy="286306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10000"/>
              </a:lnSpc>
            </a:pPr>
            <a:r>
              <a:rPr lang="en-US"/>
              <a:t>Variable status can be changed in </a:t>
            </a: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 </a:t>
            </a:r>
            <a:r>
              <a:rPr lang="en-US"/>
              <a:t>regions and worksharing constructs, except </a:t>
            </a: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</a:t>
            </a:r>
            <a:r>
              <a:rPr lang="en-US">
                <a:solidFill>
                  <a:srgbClr val="1503FB"/>
                </a:solidFill>
              </a:rPr>
              <a:t> </a:t>
            </a:r>
            <a:r>
              <a:rPr lang="en-US"/>
              <a:t>which only applies to</a:t>
            </a:r>
            <a:r>
              <a:rPr lang="en-US">
                <a:solidFill>
                  <a:srgbClr val="CC3300"/>
                </a:solidFill>
              </a:rPr>
              <a:t> </a:t>
            </a: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 </a:t>
            </a:r>
            <a:r>
              <a:rPr lang="en-US"/>
              <a:t>regions.</a:t>
            </a:r>
          </a:p>
          <a:p>
            <a:pPr lvl="1">
              <a:lnSpc>
                <a:spcPct val="110000"/>
              </a:lnSpc>
            </a:pP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shared(variable-list)</a:t>
            </a:r>
          </a:p>
          <a:p>
            <a:pPr lvl="1">
              <a:lnSpc>
                <a:spcPct val="110000"/>
              </a:lnSpc>
            </a:pP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private(variable-list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mtClean="0"/>
              <a:t>Can also add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</a:rPr>
              <a:t>default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(private)</a:t>
            </a:r>
            <a:r>
              <a:rPr lang="en-US" smtClean="0"/>
              <a:t> or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default(shared) </a:t>
            </a:r>
            <a:r>
              <a:rPr lang="en-US" smtClean="0"/>
              <a:t>clause to make shared variables private or shared by default.</a:t>
            </a:r>
            <a:endParaRPr lang="en-US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10000"/>
              </a:lnSpc>
            </a:pPr>
            <a:endParaRPr lang="en-US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/>
          </a:p>
        </p:txBody>
      </p:sp>
      <p:sp>
        <p:nvSpPr>
          <p:cNvPr id="4" name="TextBox 5"/>
          <p:cNvSpPr txBox="1">
            <a:spLocks noChangeArrowheads="1"/>
          </p:cNvSpPr>
          <p:nvPr/>
        </p:nvSpPr>
        <p:spPr bwMode="auto">
          <a:xfrm>
            <a:off x="457200" y="3974471"/>
            <a:ext cx="4730436" cy="2031325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 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5;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#pragma 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 parallel private(x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	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p = omp_get_thread_num();</a:t>
            </a:r>
            <a:endParaRPr lang="en-US" sz="18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x = p;</a:t>
            </a:r>
          </a:p>
          <a:p>
            <a:pPr>
              <a:spcBef>
                <a:spcPct val="0"/>
              </a:spcBef>
              <a:buClrTx/>
              <a:buSzTx/>
              <a:buNone/>
              <a:tabLst>
                <a:tab pos="457200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	printf(“private 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is %d\n",x); </a:t>
            </a:r>
            <a:endParaRPr lang="en-US" sz="1800" b="0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 }</a:t>
            </a:r>
          </a:p>
          <a:p>
            <a:pPr>
              <a:spcBef>
                <a:spcPct val="0"/>
              </a:spcBef>
              <a:buClrTx/>
              <a:buSzTx/>
              <a:buNone/>
              <a:tabLst>
                <a:tab pos="457200" algn="l"/>
                <a:tab pos="914400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 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printf(“shared x is %d\n",x);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14384" y="3974471"/>
            <a:ext cx="3539905" cy="2585323"/>
          </a:xfrm>
          <a:prstGeom prst="rect">
            <a:avLst/>
          </a:prstGeom>
          <a:noFill/>
          <a:ln>
            <a:solidFill>
              <a:srgbClr val="1503FB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mtClean="0">
                <a:solidFill>
                  <a:srgbClr val="1503FB"/>
                </a:solidFill>
              </a:rPr>
              <a:t>At line 1, x is shared.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mtClean="0">
                <a:solidFill>
                  <a:srgbClr val="1503FB"/>
                </a:solidFill>
              </a:rPr>
              <a:t>At line 3, each thread has a private copy of x, but x’s value is uninitialized.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mtClean="0">
                <a:solidFill>
                  <a:srgbClr val="1503FB"/>
                </a:solidFill>
              </a:rPr>
              <a:t>At line 5, every thread prints a different x.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mtClean="0">
                <a:solidFill>
                  <a:srgbClr val="1503FB"/>
                </a:solidFill>
              </a:rPr>
              <a:t>At line 7, master thread prints x is 5.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>
              <a:solidFill>
                <a:srgbClr val="1503F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2144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Shared memory </a:t>
            </a:r>
            <a:r>
              <a:rPr lang="en-US"/>
              <a:t>p</a:t>
            </a:r>
            <a:r>
              <a:rPr lang="en-US" smtClean="0"/>
              <a:t>rogramming </a:t>
            </a:r>
          </a:p>
        </p:txBody>
      </p:sp>
      <p:sp>
        <p:nvSpPr>
          <p:cNvPr id="1996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371600"/>
            <a:ext cx="7772400" cy="5181600"/>
          </a:xfrm>
        </p:spPr>
        <p:txBody>
          <a:bodyPr>
            <a:normAutofit fontScale="62500" lnSpcReduction="20000"/>
          </a:bodyPr>
          <a:lstStyle/>
          <a:p>
            <a:r>
              <a:rPr lang="en-US" smtClean="0"/>
              <a:t>Threads (e.g. Pthreads, Java)</a:t>
            </a:r>
          </a:p>
          <a:p>
            <a:pPr lvl="1"/>
            <a:r>
              <a:rPr lang="en-US" smtClean="0"/>
              <a:t>The programmer decomposes the program into individual sequences of instructions (threads) that can execute in parallel and access shared data.</a:t>
            </a:r>
          </a:p>
          <a:p>
            <a:pPr lvl="1"/>
            <a:r>
              <a:rPr lang="en-US" smtClean="0"/>
              <a:t>Very general, but hard to use because programmer must manage everything.</a:t>
            </a:r>
          </a:p>
          <a:p>
            <a:r>
              <a:rPr lang="en-US" smtClean="0"/>
              <a:t>Parallel </a:t>
            </a:r>
            <a:r>
              <a:rPr lang="en-US"/>
              <a:t>p</a:t>
            </a:r>
            <a:r>
              <a:rPr lang="en-US" smtClean="0"/>
              <a:t>rogramming </a:t>
            </a:r>
            <a:r>
              <a:rPr lang="en-US"/>
              <a:t>l</a:t>
            </a:r>
            <a:r>
              <a:rPr lang="en-US" smtClean="0"/>
              <a:t>anguage / library</a:t>
            </a:r>
          </a:p>
          <a:p>
            <a:pPr lvl="1"/>
            <a:r>
              <a:rPr lang="en-US" smtClean="0"/>
              <a:t>A parallel language or library is used to create code that can be executed on a shared memory parallel architecture.</a:t>
            </a:r>
          </a:p>
          <a:p>
            <a:pPr lvl="1"/>
            <a:r>
              <a:rPr lang="en-US" smtClean="0"/>
              <a:t>Requires new compiler, programmers to learn new language, etc.</a:t>
            </a:r>
          </a:p>
          <a:p>
            <a:r>
              <a:rPr lang="en-US" smtClean="0"/>
              <a:t>Compiler directives (e.g. OpenMP)</a:t>
            </a:r>
          </a:p>
          <a:p>
            <a:pPr lvl="1"/>
            <a:r>
              <a:rPr lang="en-US" smtClean="0"/>
              <a:t>The programmer inserts compiler directives into a sequential program to specify parallelism and indicate shared data and the compiler translates into threads.</a:t>
            </a:r>
          </a:p>
          <a:p>
            <a:pPr lvl="1"/>
            <a:r>
              <a:rPr lang="en-US" smtClean="0"/>
              <a:t>Still uses threads underneath, but system manages the threads.</a:t>
            </a:r>
          </a:p>
          <a:p>
            <a:pPr lvl="1"/>
            <a:r>
              <a:rPr lang="en-US" smtClean="0"/>
              <a:t>Easy to program (though loses some flexibility).  Requires less changes to compiler.</a:t>
            </a:r>
          </a:p>
          <a:p>
            <a:pPr lvl="1"/>
            <a:r>
              <a:rPr lang="en-US" smtClean="0"/>
              <a:t>Most popular option.</a:t>
            </a:r>
          </a:p>
        </p:txBody>
      </p:sp>
    </p:spTree>
    <p:extLst>
      <p:ext uri="{BB962C8B-B14F-4D97-AF65-F5344CB8AC3E}">
        <p14:creationId xmlns:p14="http://schemas.microsoft.com/office/powerpoint/2010/main" val="350104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83" grpId="0" uiExpand="1" build="p" bldLvl="2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environment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5"/>
            <a:ext cx="8229600" cy="263672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</a:pPr>
            <a:r>
              <a:rPr lang="en-US" smtClean="0"/>
              <a:t>When entering parallel region, set the initial values of private variables to be its value outside region using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</a:rPr>
              <a:t>firstprivate(variable-list)</a:t>
            </a:r>
          </a:p>
          <a:p>
            <a:pPr>
              <a:lnSpc>
                <a:spcPct val="110000"/>
              </a:lnSpc>
            </a:pPr>
            <a:r>
              <a:rPr lang="en-US"/>
              <a:t>When </a:t>
            </a:r>
            <a:r>
              <a:rPr lang="en-US" smtClean="0"/>
              <a:t>exiting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</a:rPr>
              <a:t>parallel for</a:t>
            </a:r>
            <a:r>
              <a:rPr lang="en-US" smtClean="0"/>
              <a:t>, </a:t>
            </a:r>
            <a:r>
              <a:rPr lang="en-US"/>
              <a:t>set </a:t>
            </a:r>
            <a:r>
              <a:rPr lang="en-US" smtClean="0"/>
              <a:t>the values of private variables outside the region to be their values in the final iteration of the </a:t>
            </a: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</a:rPr>
              <a:t>for </a:t>
            </a:r>
            <a:r>
              <a:rPr lang="en-US" smtClean="0"/>
              <a:t>loop using </a:t>
            </a:r>
            <a:r>
              <a:rPr lang="en-US" smtClean="0">
                <a:solidFill>
                  <a:srgbClr val="1503FB"/>
                </a:solidFill>
              </a:rPr>
              <a:t>last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</a:rPr>
              <a:t>private(variable-list</a:t>
            </a: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10000"/>
              </a:lnSpc>
            </a:pPr>
            <a:endParaRPr lang="en-US">
              <a:solidFill>
                <a:srgbClr val="1503FB"/>
              </a:solidFill>
              <a:latin typeface="Consolas" panose="020B0609020204030204" pitchFamily="49" charset="0"/>
            </a:endParaRPr>
          </a:p>
          <a:p>
            <a:endParaRPr lang="en-US"/>
          </a:p>
        </p:txBody>
      </p:sp>
      <p:sp>
        <p:nvSpPr>
          <p:cNvPr id="4" name="TextBox 5"/>
          <p:cNvSpPr txBox="1">
            <a:spLocks noChangeArrowheads="1"/>
          </p:cNvSpPr>
          <p:nvPr/>
        </p:nvSpPr>
        <p:spPr bwMode="auto">
          <a:xfrm>
            <a:off x="883344" y="4053957"/>
            <a:ext cx="7024138" cy="2554545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tmp = 2;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for firstprivate(tmp) lastprivate(tmp)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(int i = 0; i &lt; 10;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each thread has a private tmp initialized to 2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tmp++;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prints a value for tmp != 2; the value depends on which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thread performed the last iteration of the for loop, and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how many iterations that loop performed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printf(“%d\n”, tmp);</a:t>
            </a:r>
            <a:endParaRPr lang="en-US" sz="16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86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environment</a:t>
            </a:r>
          </a:p>
        </p:txBody>
      </p:sp>
      <p:sp>
        <p:nvSpPr>
          <p:cNvPr id="5099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5"/>
            <a:ext cx="8229600" cy="2949575"/>
          </a:xfrm>
        </p:spPr>
        <p:txBody>
          <a:bodyPr>
            <a:normAutofit fontScale="85000" lnSpcReduction="20000"/>
          </a:bodyPr>
          <a:lstStyle/>
          <a:p>
            <a:r>
              <a:rPr lang="en-US" smtClean="0">
                <a:latin typeface="+mj-lt"/>
                <a:cs typeface="Consolas" panose="020B0609020204030204" pitchFamily="49" charset="0"/>
              </a:rPr>
              <a:t>Reduction combines values from threads. </a:t>
            </a:r>
          </a:p>
          <a:p>
            <a:pPr lvl="1"/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reduction(op : variable-list) </a:t>
            </a:r>
          </a:p>
          <a:p>
            <a:pPr lvl="2"/>
            <a:r>
              <a:rPr lang="en-US" smtClean="0"/>
              <a:t>Variables in the list must be shared in the enclosing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 </a:t>
            </a:r>
            <a:r>
              <a:rPr lang="en-US" smtClean="0"/>
              <a:t>region. </a:t>
            </a:r>
          </a:p>
          <a:p>
            <a:pPr lvl="2"/>
            <a:r>
              <a:rPr lang="en-US" smtClean="0"/>
              <a:t>Each thread initially makes a local copy of each list variable and updates it.</a:t>
            </a:r>
          </a:p>
          <a:p>
            <a:pPr lvl="2"/>
            <a:r>
              <a:rPr lang="en-US" smtClean="0"/>
              <a:t>Local copies are reduced into a single global copy at the end of the construct.</a:t>
            </a:r>
          </a:p>
          <a:p>
            <a:pPr lvl="2"/>
            <a:r>
              <a:rPr lang="en-US" smtClean="0"/>
              <a:t>More efficient than using a critical section. </a:t>
            </a:r>
          </a:p>
        </p:txBody>
      </p:sp>
      <p:sp>
        <p:nvSpPr>
          <p:cNvPr id="509956" name="Text Box 4"/>
          <p:cNvSpPr txBox="1">
            <a:spLocks noChangeArrowheads="1"/>
          </p:cNvSpPr>
          <p:nvPr/>
        </p:nvSpPr>
        <p:spPr bwMode="auto">
          <a:xfrm>
            <a:off x="1039571" y="4368800"/>
            <a:ext cx="5773162" cy="923330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 type="none" w="lg" len="lg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for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reduction (+ : 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(i=0; i&lt;n; i++) {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x 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x + a[i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 } </a:t>
            </a:r>
            <a:endParaRPr lang="en-US" sz="18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09957" name="Text Box 5"/>
          <p:cNvSpPr txBox="1">
            <a:spLocks noChangeArrowheads="1"/>
          </p:cNvSpPr>
          <p:nvPr/>
        </p:nvSpPr>
        <p:spPr bwMode="auto">
          <a:xfrm>
            <a:off x="1039571" y="5537777"/>
            <a:ext cx="3546009" cy="1200329"/>
          </a:xfrm>
          <a:prstGeom prst="rect">
            <a:avLst/>
          </a:prstGeom>
          <a:noFill/>
          <a:ln w="9525">
            <a:solidFill>
              <a:schemeClr val="bg2">
                <a:lumMod val="60000"/>
                <a:lumOff val="40000"/>
              </a:schemeClr>
            </a:solidFill>
            <a:miter lim="800000"/>
            <a:headEnd type="none" w="lg" len="lg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 for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(i=0; i&lt;n; i++) { </a:t>
            </a:r>
            <a:endParaRPr lang="en-US" sz="1800" b="0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critical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61963" algn="l"/>
              </a:tabLst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a[i</a:t>
            </a:r>
            <a:r>
              <a:rPr lang="en-US" sz="18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];}}</a:t>
            </a:r>
            <a:endParaRPr lang="en-US" sz="18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35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9956" grpId="0" animBg="1"/>
      <p:bldP spid="50995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Synchronization constructs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3292" y="1419224"/>
            <a:ext cx="8565661" cy="5141791"/>
          </a:xfrm>
        </p:spPr>
        <p:txBody>
          <a:bodyPr>
            <a:normAutofit fontScale="62500" lnSpcReduction="20000"/>
          </a:bodyPr>
          <a:lstStyle/>
          <a:p>
            <a:r>
              <a:rPr lang="en-US" smtClean="0"/>
              <a:t>OpenMP has critical sections and locks to protect accesses.</a:t>
            </a:r>
          </a:p>
          <a:p>
            <a:r>
              <a:rPr lang="en-US" smtClean="0"/>
              <a:t>Critical sections </a:t>
            </a:r>
          </a:p>
          <a:p>
            <a:pPr marL="0" indent="344488">
              <a:buNone/>
            </a:pPr>
            <a:r>
              <a:rPr lang="en-US" sz="29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290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critical [</a:t>
            </a:r>
            <a:r>
              <a:rPr lang="en-US" sz="29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name] structured-block</a:t>
            </a:r>
            <a:endParaRPr lang="en-US" sz="290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mtClean="0"/>
              <a:t>Only </a:t>
            </a:r>
            <a:r>
              <a:rPr lang="en-US"/>
              <a:t>one thread can execute </a:t>
            </a:r>
            <a:r>
              <a:rPr lang="en-US" smtClean="0"/>
              <a:t>associated </a:t>
            </a:r>
            <a:r>
              <a:rPr lang="en-US"/>
              <a:t>structured block at a time</a:t>
            </a:r>
            <a:r>
              <a:rPr lang="en-US" smtClean="0"/>
              <a:t>.</a:t>
            </a:r>
          </a:p>
          <a:p>
            <a:pPr lvl="1"/>
            <a:r>
              <a:rPr lang="en-US"/>
              <a:t>Name can be used to identify the critical section. Critical sections with no name default to the same</a:t>
            </a:r>
            <a:r>
              <a:rPr lang="en-US" smtClean="0"/>
              <a:t>.</a:t>
            </a:r>
          </a:p>
          <a:p>
            <a:r>
              <a:rPr lang="en-US" smtClean="0"/>
              <a:t>Locks</a:t>
            </a:r>
          </a:p>
          <a:p>
            <a:pPr marL="344488" indent="0">
              <a:buNone/>
            </a:pPr>
            <a:r>
              <a:rPr lang="en-US" sz="2900" smtClean="0">
                <a:solidFill>
                  <a:srgbClr val="1503FB"/>
                </a:solidFill>
                <a:latin typeface="Consolas" panose="020B0609020204030204" pitchFamily="49" charset="0"/>
              </a:rPr>
              <a:t>omp_init_lock(arg), </a:t>
            </a:r>
            <a:r>
              <a:rPr lang="en-US" sz="2900">
                <a:solidFill>
                  <a:srgbClr val="1503FB"/>
                </a:solidFill>
                <a:latin typeface="Consolas" panose="020B0609020204030204" pitchFamily="49" charset="0"/>
              </a:rPr>
              <a:t>omp_set_lock(arg), omp_unset_lock(arg), omp_test_lock(arg), omp_destroy_lock(arg) </a:t>
            </a:r>
          </a:p>
          <a:p>
            <a:pPr lvl="1"/>
            <a:r>
              <a:rPr lang="en-US" smtClean="0">
                <a:latin typeface="Consolas" panose="020B0609020204030204" pitchFamily="49" charset="0"/>
              </a:rPr>
              <a:t>arg</a:t>
            </a:r>
            <a:r>
              <a:rPr lang="en-US" smtClean="0"/>
              <a:t> is a memory location.</a:t>
            </a:r>
          </a:p>
          <a:p>
            <a:r>
              <a:rPr lang="en-US" smtClean="0"/>
              <a:t>Critical sections protect sections of code, but locks protect data.</a:t>
            </a:r>
          </a:p>
          <a:p>
            <a:pPr lvl="1"/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Consider a hash function insert routine.</a:t>
            </a:r>
          </a:p>
          <a:p>
            <a:pPr lvl="2"/>
            <a:r>
              <a:rPr lang="en-US" smtClean="0"/>
              <a:t>A critical section around the routine allows only one thread to insert at a time, even when different threads want to insert to different locations.</a:t>
            </a:r>
          </a:p>
          <a:p>
            <a:pPr lvl="2"/>
            <a:r>
              <a:rPr lang="en-US" smtClean="0"/>
              <a:t>We only want to prevent concurrent inserts to same table entry.  So associate one lock with each table entry.</a:t>
            </a:r>
          </a:p>
          <a:p>
            <a:r>
              <a:rPr lang="en-US" smtClean="0"/>
              <a:t>Barriers</a:t>
            </a:r>
          </a:p>
          <a:p>
            <a:pPr marL="0" indent="344488">
              <a:buNone/>
            </a:pP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</a:rPr>
              <a:t>#pragma omp barrier</a:t>
            </a:r>
          </a:p>
          <a:p>
            <a:pPr marL="0" indent="344488">
              <a:buNone/>
            </a:pPr>
            <a:r>
              <a:rPr lang="en-US" smtClean="0"/>
              <a:t>All </a:t>
            </a:r>
            <a:r>
              <a:rPr lang="en-US"/>
              <a:t>threads must reach the barrier before any can proceed</a:t>
            </a:r>
            <a:r>
              <a:rPr lang="en-US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373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Synchronization constructs</a:t>
            </a:r>
          </a:p>
        </p:txBody>
      </p:sp>
      <p:sp>
        <p:nvSpPr>
          <p:cNvPr id="503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799" y="1371599"/>
            <a:ext cx="8350322" cy="2075381"/>
          </a:xfrm>
        </p:spPr>
        <p:txBody>
          <a:bodyPr>
            <a:normAutofit/>
          </a:bodyPr>
          <a:lstStyle/>
          <a:p>
            <a:r>
              <a:rPr lang="en-US" sz="2400" smtClean="0">
                <a:cs typeface="Consolas" panose="020B0609020204030204" pitchFamily="49" charset="0"/>
              </a:rPr>
              <a:t>Atomic operations  </a:t>
            </a:r>
            <a:r>
              <a:rPr lang="en-US" sz="18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80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</a:t>
            </a:r>
            <a:r>
              <a:rPr lang="en-US" sz="18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atomic expression-statement</a:t>
            </a:r>
          </a:p>
          <a:p>
            <a:pPr lvl="1"/>
            <a:r>
              <a:rPr lang="en-US" sz="2000" smtClean="0"/>
              <a:t>Only one thread can execute the associated </a:t>
            </a:r>
            <a:r>
              <a:rPr lang="en-US" sz="20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expression-statement</a:t>
            </a:r>
            <a:r>
              <a:rPr lang="en-US" sz="2000" smtClean="0"/>
              <a:t> at a time.</a:t>
            </a:r>
          </a:p>
          <a:p>
            <a:pPr lvl="1"/>
            <a:r>
              <a:rPr lang="en-US" sz="2000" smtClean="0"/>
              <a:t>Only works for simple statements such as x++, max, test&amp;set, etc.  </a:t>
            </a:r>
          </a:p>
          <a:p>
            <a:pPr lvl="1"/>
            <a:r>
              <a:rPr lang="en-US" sz="2000" smtClean="0"/>
              <a:t>Done in hardware; more efficient than locks or critical sections.</a:t>
            </a:r>
            <a:endParaRPr lang="en-US" sz="80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26" name="Picture 2" descr="https://apurvasingh67.files.wordpress.com/2013/04/cp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152" y="3272654"/>
            <a:ext cx="3260648" cy="3523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685799" y="3272654"/>
            <a:ext cx="4524912" cy="2075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kern="0" smtClean="0">
                <a:cs typeface="Consolas" panose="020B0609020204030204" pitchFamily="49" charset="0"/>
              </a:rPr>
              <a:t>Flushing values</a:t>
            </a:r>
          </a:p>
          <a:p>
            <a:pPr lvl="1"/>
            <a:r>
              <a:rPr lang="en-US" sz="2000" ker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flush [(var)]</a:t>
            </a:r>
            <a:endParaRPr lang="en-US" sz="2000" kern="0" smtClea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2000" kern="0" smtClean="0"/>
              <a:t>Writes listed variables from buffer to cache or memory to ensure all processors observe latest variable values.</a:t>
            </a:r>
            <a:endParaRPr lang="en-US" sz="600" kern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54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Synchronization constructs</a:t>
            </a:r>
          </a:p>
        </p:txBody>
      </p:sp>
      <p:sp>
        <p:nvSpPr>
          <p:cNvPr id="503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798" y="1371600"/>
            <a:ext cx="7965041" cy="2338251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90000"/>
              </a:lnSpc>
            </a:pPr>
            <a:r>
              <a:rPr lang="en-US" smtClean="0">
                <a:cs typeface="Consolas" panose="020B0609020204030204" pitchFamily="49" charset="0"/>
              </a:rPr>
              <a:t>Ordered statements </a:t>
            </a:r>
            <a:r>
              <a:rPr lang="en-US" smtClean="0"/>
              <a:t>are used in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mtClean="0"/>
              <a:t>and </a:t>
            </a:r>
            <a:r>
              <a:rPr lang="en-US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 for </a:t>
            </a:r>
            <a:r>
              <a:rPr lang="en-US" smtClean="0"/>
              <a:t>constructs to cause the subsequent structured block to be executed in strict loop order.</a:t>
            </a:r>
          </a:p>
          <a:p>
            <a:pPr lvl="1">
              <a:lnSpc>
                <a:spcPct val="90000"/>
              </a:lnSpc>
            </a:pPr>
            <a:r>
              <a:rPr lang="en-US" smtClean="0"/>
              <a:t>Code outside the ordered block can still execute in parallel. </a:t>
            </a:r>
          </a:p>
          <a:p>
            <a:pPr>
              <a:lnSpc>
                <a:spcPct val="90000"/>
              </a:lnSpc>
            </a:pPr>
            <a:r>
              <a:rPr lang="en-US" smtClean="0"/>
              <a:t>Should usually use static schedule with small chunk size.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4774485" y="3539779"/>
            <a:ext cx="4242994" cy="1163395"/>
            <a:chOff x="5700386" y="3344247"/>
            <a:chExt cx="4637734" cy="1163395"/>
          </a:xfrm>
        </p:grpSpPr>
        <p:sp>
          <p:nvSpPr>
            <p:cNvPr id="6" name="TextBox 5"/>
            <p:cNvSpPr txBox="1">
              <a:spLocks noChangeArrowheads="1"/>
            </p:cNvSpPr>
            <p:nvPr/>
          </p:nvSpPr>
          <p:spPr bwMode="auto">
            <a:xfrm>
              <a:off x="5700386" y="3344247"/>
              <a:ext cx="4455053" cy="1163395"/>
            </a:xfrm>
            <a:prstGeom prst="rect">
              <a:avLst/>
            </a:prstGeom>
            <a:noFill/>
            <a:ln w="9525">
              <a:solidFill>
                <a:srgbClr val="1503FB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lr>
                  <a:srgbClr val="4D4D4D"/>
                </a:buClr>
                <a:buSzPct val="80000"/>
                <a:buFont typeface="Marlett" pitchFamily="2" charset="2"/>
                <a:buChar char="n"/>
                <a:defRPr sz="2400" b="1">
                  <a:solidFill>
                    <a:schemeClr val="accent2"/>
                  </a:solidFill>
                  <a:latin typeface="Comic Sans MS" panose="030F0702030302020204" pitchFamily="66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4D4D4D"/>
                </a:buClr>
                <a:buSzPct val="70000"/>
                <a:buFont typeface="Marlett" pitchFamily="2" charset="2"/>
                <a:buChar char="n"/>
                <a:defRPr sz="2200">
                  <a:solidFill>
                    <a:schemeClr val="tx1"/>
                  </a:solidFill>
                  <a:latin typeface="Comic Sans MS" panose="030F0702030302020204" pitchFamily="66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4D4D4D"/>
                </a:buClr>
                <a:buSzPct val="65000"/>
                <a:buFont typeface="Marlett" pitchFamily="2" charset="2"/>
                <a:buChar char="n"/>
                <a:defRPr sz="2000">
                  <a:solidFill>
                    <a:schemeClr val="tx1"/>
                  </a:solidFill>
                  <a:latin typeface="Comic Sans MS" panose="030F0702030302020204" pitchFamily="66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omic Sans MS" panose="030F0702030302020204" pitchFamily="66" charset="0"/>
                </a:defRPr>
              </a:lvl9pPr>
            </a:lstStyle>
            <a:p>
              <a:pPr marL="0" indent="0">
                <a:buNone/>
              </a:pPr>
              <a:r>
                <a:rPr lang="pt-BR" sz="1200" b="0">
                  <a:solidFill>
                    <a:schemeClr val="tx1"/>
                  </a:solidFill>
                  <a:latin typeface="Consolas" panose="020B0609020204030204" pitchFamily="49" charset="0"/>
                </a:rPr>
                <a:t>tid  List of     Timeline</a:t>
              </a:r>
            </a:p>
            <a:p>
              <a:pPr marL="0" indent="0">
                <a:buNone/>
              </a:pPr>
              <a:r>
                <a:rPr lang="pt-BR" sz="1200" b="0">
                  <a:solidFill>
                    <a:schemeClr val="tx1"/>
                  </a:solidFill>
                  <a:latin typeface="Consolas" panose="020B0609020204030204" pitchFamily="49" charset="0"/>
                </a:rPr>
                <a:t>     iterations</a:t>
              </a:r>
            </a:p>
            <a:p>
              <a:pPr marL="0" indent="0">
                <a:buNone/>
              </a:pPr>
              <a:r>
                <a:rPr lang="pt-BR" sz="1200" b="0">
                  <a:solidFill>
                    <a:schemeClr val="tx1"/>
                  </a:solidFill>
                  <a:latin typeface="Consolas" panose="020B0609020204030204" pitchFamily="49" charset="0"/>
                </a:rPr>
                <a:t>0    0,1,2       ==o==o==o</a:t>
              </a:r>
            </a:p>
            <a:p>
              <a:pPr marL="0" indent="0">
                <a:buNone/>
              </a:pPr>
              <a:r>
                <a:rPr lang="pt-BR" sz="1200" b="0">
                  <a:solidFill>
                    <a:schemeClr val="tx1"/>
                  </a:solidFill>
                  <a:latin typeface="Consolas" panose="020B0609020204030204" pitchFamily="49" charset="0"/>
                </a:rPr>
                <a:t>1    3,4,5       ==.......o==o==o</a:t>
              </a:r>
            </a:p>
            <a:p>
              <a:pPr marL="0" indent="0">
                <a:buNone/>
              </a:pPr>
              <a:r>
                <a:rPr lang="pt-BR" sz="1200" b="0">
                  <a:solidFill>
                    <a:schemeClr val="tx1"/>
                  </a:solidFill>
                  <a:latin typeface="Consolas" panose="020B0609020204030204" pitchFamily="49" charset="0"/>
                </a:rPr>
                <a:t>2    6,7,8       ==..............o==o==o</a:t>
              </a:r>
              <a:endParaRPr lang="en-US" sz="1200" b="0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8444111" y="3353809"/>
              <a:ext cx="189400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smtClean="0">
                  <a:solidFill>
                    <a:srgbClr val="1503FB"/>
                  </a:solidFill>
                </a:rPr>
                <a:t>Static schedule with default chunk size</a:t>
              </a:r>
              <a:endParaRPr lang="en-US" sz="1200">
                <a:solidFill>
                  <a:srgbClr val="1503FB"/>
                </a:solidFill>
              </a:endParaRPr>
            </a:p>
          </p:txBody>
        </p:sp>
      </p:grp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4773863" y="4902546"/>
            <a:ext cx="4082590" cy="1163395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 marL="0" indent="0">
              <a:buNone/>
            </a:pPr>
            <a:r>
              <a:rPr lang="pt-BR" sz="1200" b="0">
                <a:solidFill>
                  <a:schemeClr val="tx1"/>
                </a:solidFill>
                <a:latin typeface="Consolas" panose="020B0609020204030204" pitchFamily="49" charset="0"/>
              </a:rPr>
              <a:t>tid  List of     Timeline</a:t>
            </a:r>
          </a:p>
          <a:p>
            <a:pPr marL="0" indent="0">
              <a:buNone/>
            </a:pPr>
            <a:r>
              <a:rPr lang="pt-BR" sz="1200" b="0">
                <a:solidFill>
                  <a:schemeClr val="tx1"/>
                </a:solidFill>
                <a:latin typeface="Consolas" panose="020B0609020204030204" pitchFamily="49" charset="0"/>
              </a:rPr>
              <a:t>     iterations</a:t>
            </a:r>
          </a:p>
          <a:p>
            <a:pPr marL="0" indent="0">
              <a:buNone/>
            </a:pPr>
            <a:r>
              <a:rPr lang="pt-BR" sz="1200" b="0">
                <a:solidFill>
                  <a:schemeClr val="tx1"/>
                </a:solidFill>
                <a:latin typeface="Consolas" panose="020B0609020204030204" pitchFamily="49" charset="0"/>
              </a:rPr>
              <a:t>0    0,3,6       ==o==o==o</a:t>
            </a:r>
          </a:p>
          <a:p>
            <a:pPr marL="0" indent="0">
              <a:buNone/>
            </a:pPr>
            <a:r>
              <a:rPr lang="pt-BR" sz="1200" b="0">
                <a:solidFill>
                  <a:schemeClr val="tx1"/>
                </a:solidFill>
                <a:latin typeface="Consolas" panose="020B0609020204030204" pitchFamily="49" charset="0"/>
              </a:rPr>
              <a:t>1    1,4,7       ==.o==o==o</a:t>
            </a:r>
          </a:p>
          <a:p>
            <a:pPr marL="0" indent="0">
              <a:buNone/>
            </a:pPr>
            <a:r>
              <a:rPr lang="pt-BR" sz="1200" b="0">
                <a:solidFill>
                  <a:schemeClr val="tx1"/>
                </a:solidFill>
                <a:latin typeface="Consolas" panose="020B0609020204030204" pitchFamily="49" charset="0"/>
              </a:rPr>
              <a:t>2    2,5,8       ==..o==o==o</a:t>
            </a:r>
            <a:endParaRPr lang="en-US" sz="1200" b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333418" y="3545787"/>
            <a:ext cx="4186331" cy="2246769"/>
          </a:xfrm>
          <a:prstGeom prst="rect">
            <a:avLst/>
          </a:prstGeom>
          <a:noFill/>
          <a:ln w="9525">
            <a:solidFill>
              <a:srgbClr val="1503FB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omp parallel for ordered   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schedule(static, 1)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 = 0; i &lt; n; i += 1) 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do stuff in interleaved order</a:t>
            </a:r>
          </a:p>
          <a:p>
            <a:pPr>
              <a:spcBef>
                <a:spcPct val="0"/>
              </a:spcBef>
              <a:buClrTx/>
              <a:buSz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// 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s, t are increased / decreased </a:t>
            </a: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// order </a:t>
            </a: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0, 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1, 2, ...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#pragma omp ordered {</a:t>
            </a:r>
          </a:p>
          <a:p>
            <a:pPr>
              <a:spcBef>
                <a:spcPct val="0"/>
              </a:spcBef>
              <a:buClrTx/>
              <a:buSz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i;</a:t>
            </a:r>
          </a:p>
          <a:p>
            <a:pPr>
              <a:spcBef>
                <a:spcPct val="0"/>
              </a:spcBef>
              <a:buClrTx/>
              <a:buSzTx/>
              <a:buNone/>
              <a:tabLst>
                <a:tab pos="457200" algn="l"/>
                <a:tab pos="914400" algn="l"/>
              </a:tabLst>
            </a:pPr>
            <a:r>
              <a:rPr lang="en-US" sz="14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 -= i;</a:t>
            </a:r>
          </a:p>
          <a:p>
            <a:pPr>
              <a:spcBef>
                <a:spcPct val="0"/>
              </a:spcBef>
              <a:buClrTx/>
              <a:buSzTx/>
              <a:buNone/>
              <a:tabLst>
                <a:tab pos="457200" algn="l"/>
                <a:tab pos="914400" algn="l"/>
              </a:tabLst>
            </a:pPr>
            <a:r>
              <a:rPr lang="en-US" sz="14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293305" y="4909435"/>
            <a:ext cx="173280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rgbClr val="1503FB"/>
                </a:solidFill>
              </a:rPr>
              <a:t>Static schedule with chunk size 1</a:t>
            </a:r>
            <a:endParaRPr lang="en-US" sz="1200">
              <a:solidFill>
                <a:srgbClr val="1503F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42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Runtime execution </a:t>
            </a:r>
          </a:p>
        </p:txBody>
      </p:sp>
      <p:sp>
        <p:nvSpPr>
          <p:cNvPr id="510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5000"/>
              </a:lnSpc>
            </a:pPr>
            <a:r>
              <a:rPr lang="en-US" smtClean="0"/>
              <a:t>Runtime environment routines</a:t>
            </a:r>
          </a:p>
          <a:p>
            <a:pPr lvl="1">
              <a:lnSpc>
                <a:spcPct val="95000"/>
              </a:lnSpc>
            </a:pPr>
            <a:r>
              <a:rPr lang="en-US" smtClean="0"/>
              <a:t>Number of threads</a:t>
            </a:r>
          </a:p>
          <a:p>
            <a:pPr marL="461963" indent="0">
              <a:lnSpc>
                <a:spcPct val="95000"/>
              </a:lnSpc>
              <a:buNone/>
            </a:pPr>
            <a:r>
              <a:rPr lang="en-US" sz="24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omp_set_num_threads(), omp_get_num_threads(), omp_get_thread_num() </a:t>
            </a:r>
          </a:p>
          <a:p>
            <a:pPr lvl="1">
              <a:lnSpc>
                <a:spcPct val="95000"/>
              </a:lnSpc>
            </a:pPr>
            <a:r>
              <a:rPr lang="en-US" smtClean="0"/>
              <a:t>Number of processors</a:t>
            </a:r>
            <a:endParaRPr lang="en-US"/>
          </a:p>
          <a:p>
            <a:pPr marL="461963" indent="0">
              <a:lnSpc>
                <a:spcPct val="95000"/>
              </a:lnSpc>
              <a:buNone/>
            </a:pPr>
            <a:r>
              <a:rPr lang="en-US" sz="24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omp_num_procs(), </a:t>
            </a:r>
          </a:p>
          <a:p>
            <a:pPr lvl="1">
              <a:lnSpc>
                <a:spcPct val="95000"/>
              </a:lnSpc>
            </a:pPr>
            <a:r>
              <a:rPr lang="en-US" smtClean="0"/>
              <a:t>Currently in active region?</a:t>
            </a:r>
            <a:endParaRPr lang="en-US"/>
          </a:p>
          <a:p>
            <a:pPr marL="461963" indent="0">
              <a:lnSpc>
                <a:spcPct val="95000"/>
              </a:lnSpc>
              <a:buNone/>
            </a:pPr>
            <a:r>
              <a:rPr lang="en-US" sz="24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omp_in_parallel()</a:t>
            </a:r>
          </a:p>
          <a:p>
            <a:pPr lvl="1">
              <a:lnSpc>
                <a:spcPct val="95000"/>
              </a:lnSpc>
            </a:pPr>
            <a:r>
              <a:rPr lang="en-US" smtClean="0"/>
              <a:t>Allows number of threads in parallel regions to be adjusted dynamically</a:t>
            </a:r>
            <a:endParaRPr lang="en-US"/>
          </a:p>
          <a:p>
            <a:pPr marL="461963" indent="0">
              <a:lnSpc>
                <a:spcPct val="95000"/>
              </a:lnSpc>
              <a:buNone/>
            </a:pPr>
            <a:r>
              <a:rPr lang="en-US" sz="240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omp_set_dynamic(int), omp_get_dynamic()</a:t>
            </a: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022898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9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9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9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9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9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9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9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9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OpenMP example</a:t>
            </a:r>
          </a:p>
        </p:txBody>
      </p:sp>
      <p:sp>
        <p:nvSpPr>
          <p:cNvPr id="38915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Mandelbrot Set</a:t>
            </a:r>
          </a:p>
        </p:txBody>
      </p:sp>
      <p:pic>
        <p:nvPicPr>
          <p:cNvPr id="3891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457" y="2054225"/>
            <a:ext cx="7129463" cy="431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037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upload.wikimedia.org/wikipedia/commons/thumb/2/21/Mandel_zoom_00_mandelbrot_set.jpg/1024px-Mandel_zoom_00_mandelbrot_set.jpg?14423166260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85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ndelbrot Zoom 10^227 [1080x1920]_HD[Trim]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948266"/>
            <a:ext cx="9151525" cy="514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51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Sequential routine</a:t>
            </a:r>
          </a:p>
        </p:txBody>
      </p:sp>
      <p:sp>
        <p:nvSpPr>
          <p:cNvPr id="220164" name="Text Box 4"/>
          <p:cNvSpPr txBox="1">
            <a:spLocks noChangeArrowheads="1"/>
          </p:cNvSpPr>
          <p:nvPr/>
        </p:nvSpPr>
        <p:spPr bwMode="auto">
          <a:xfrm>
            <a:off x="6172200" y="1339500"/>
            <a:ext cx="251460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000" b="0">
                <a:solidFill>
                  <a:srgbClr val="1503FB"/>
                </a:solidFill>
                <a:latin typeface="+mj-lt"/>
              </a:rPr>
              <a:t>z</a:t>
            </a:r>
            <a:r>
              <a:rPr lang="en-US" sz="2000" b="0" baseline="30000">
                <a:solidFill>
                  <a:srgbClr val="1503FB"/>
                </a:solidFill>
                <a:latin typeface="+mj-lt"/>
              </a:rPr>
              <a:t>2</a:t>
            </a:r>
            <a:r>
              <a:rPr lang="en-US" sz="2000" b="0">
                <a:solidFill>
                  <a:srgbClr val="1503FB"/>
                </a:solidFill>
                <a:latin typeface="+mj-lt"/>
              </a:rPr>
              <a:t> = (a + bi)*(a + bi)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000" b="0">
                <a:solidFill>
                  <a:srgbClr val="1503FB"/>
                </a:solidFill>
                <a:latin typeface="+mj-lt"/>
              </a:rPr>
              <a:t>    = a</a:t>
            </a:r>
            <a:r>
              <a:rPr lang="en-US" sz="2000" b="0" baseline="30000">
                <a:solidFill>
                  <a:srgbClr val="1503FB"/>
                </a:solidFill>
                <a:latin typeface="+mj-lt"/>
              </a:rPr>
              <a:t>2</a:t>
            </a:r>
            <a:r>
              <a:rPr lang="en-US" sz="2000" b="0">
                <a:solidFill>
                  <a:srgbClr val="1503FB"/>
                </a:solidFill>
                <a:latin typeface="+mj-lt"/>
              </a:rPr>
              <a:t> – b</a:t>
            </a:r>
            <a:r>
              <a:rPr lang="en-US" sz="2000" b="0" baseline="30000">
                <a:solidFill>
                  <a:srgbClr val="1503FB"/>
                </a:solidFill>
                <a:latin typeface="+mj-lt"/>
              </a:rPr>
              <a:t>2</a:t>
            </a:r>
            <a:r>
              <a:rPr lang="en-US" sz="2000" b="0">
                <a:solidFill>
                  <a:srgbClr val="1503FB"/>
                </a:solidFill>
                <a:latin typeface="+mj-lt"/>
              </a:rPr>
              <a:t> + 2abi</a:t>
            </a:r>
          </a:p>
        </p:txBody>
      </p:sp>
      <p:sp>
        <p:nvSpPr>
          <p:cNvPr id="220165" name="Text Box 5"/>
          <p:cNvSpPr txBox="1">
            <a:spLocks noChangeArrowheads="1"/>
          </p:cNvSpPr>
          <p:nvPr/>
        </p:nvSpPr>
        <p:spPr bwMode="auto">
          <a:xfrm>
            <a:off x="6172200" y="2194613"/>
            <a:ext cx="24384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2000" b="0">
                <a:solidFill>
                  <a:srgbClr val="1503FB"/>
                </a:solidFill>
                <a:latin typeface="+mj-lt"/>
              </a:rPr>
              <a:t>count gives colour (or intensity) to be displayed</a:t>
            </a:r>
          </a:p>
        </p:txBody>
      </p:sp>
      <p:sp>
        <p:nvSpPr>
          <p:cNvPr id="39941" name="TextBox 5"/>
          <p:cNvSpPr txBox="1">
            <a:spLocks noChangeArrowheads="1"/>
          </p:cNvSpPr>
          <p:nvPr/>
        </p:nvSpPr>
        <p:spPr bwMode="auto">
          <a:xfrm>
            <a:off x="457200" y="1371600"/>
            <a:ext cx="8305800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structure complex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float real;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float imag;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600" b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calpixel(complex c</a:t>
            </a:r>
            <a:r>
              <a:rPr lang="en-US" sz="1600" b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en-US" sz="1600" b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int count, max;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complex z;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float temp, lengthsq;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max = 256;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z.real = 0; z.imag = 0;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count = 0; /* number of iterations */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do {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temp = z.real * z.real - z.imag * z.imag + c.real;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z.imag = 2 * z.real * z.imag + c.imag;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z.real = temp;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lengthsq = z.real * z.real + z.imag * z.imag;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count++;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 while ((lengthsq &lt; 4.0) &amp;&amp; (count &lt; max));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count;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6172200" y="669393"/>
            <a:ext cx="25146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2000" b="0" smtClean="0">
                <a:solidFill>
                  <a:srgbClr val="1503FB"/>
                </a:solidFill>
                <a:latin typeface="+mj-lt"/>
              </a:rPr>
              <a:t>z</a:t>
            </a:r>
            <a:r>
              <a:rPr lang="en-US" sz="2000" b="0" baseline="-25000" smtClean="0">
                <a:solidFill>
                  <a:srgbClr val="1503FB"/>
                </a:solidFill>
                <a:latin typeface="+mj-lt"/>
              </a:rPr>
              <a:t>k+1</a:t>
            </a:r>
            <a:r>
              <a:rPr lang="en-US" sz="2000" b="0" smtClean="0">
                <a:solidFill>
                  <a:srgbClr val="1503FB"/>
                </a:solidFill>
                <a:latin typeface="+mj-lt"/>
              </a:rPr>
              <a:t> = z</a:t>
            </a:r>
            <a:r>
              <a:rPr lang="en-US" sz="2000" b="0" baseline="-25000" smtClean="0">
                <a:solidFill>
                  <a:srgbClr val="1503FB"/>
                </a:solidFill>
                <a:latin typeface="+mj-lt"/>
              </a:rPr>
              <a:t>k</a:t>
            </a:r>
            <a:r>
              <a:rPr lang="en-US" sz="2000" b="0" baseline="30000" smtClean="0">
                <a:solidFill>
                  <a:srgbClr val="1503FB"/>
                </a:solidFill>
                <a:latin typeface="+mj-lt"/>
              </a:rPr>
              <a:t>2</a:t>
            </a:r>
            <a:r>
              <a:rPr lang="en-US" sz="2000" b="0" smtClean="0">
                <a:solidFill>
                  <a:srgbClr val="1503FB"/>
                </a:solidFill>
                <a:latin typeface="+mj-lt"/>
              </a:rPr>
              <a:t> + c</a:t>
            </a:r>
            <a:endParaRPr lang="en-US" sz="2000" b="0">
              <a:solidFill>
                <a:srgbClr val="1503FB"/>
              </a:solidFill>
              <a:latin typeface="+mj-lt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6172200" y="3233188"/>
            <a:ext cx="24384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2000" b="0" smtClean="0">
                <a:solidFill>
                  <a:srgbClr val="1503FB"/>
                </a:solidFill>
                <a:latin typeface="+mj-lt"/>
              </a:rPr>
              <a:t>It’s known z will diverge if |z| </a:t>
            </a:r>
            <a:r>
              <a:rPr lang="en-US" sz="2000">
                <a:solidFill>
                  <a:srgbClr val="1503FB"/>
                </a:solidFill>
                <a:latin typeface="Symbol" panose="05050102010706020507" pitchFamily="18" charset="2"/>
              </a:rPr>
              <a:t>³</a:t>
            </a:r>
            <a:r>
              <a:rPr lang="en-US" sz="2000" b="0" smtClean="0">
                <a:solidFill>
                  <a:srgbClr val="1503FB"/>
                </a:solidFill>
                <a:latin typeface="+mj-lt"/>
              </a:rPr>
              <a:t> 2.</a:t>
            </a:r>
            <a:endParaRPr lang="en-US" sz="2000" b="0">
              <a:solidFill>
                <a:srgbClr val="1503FB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6110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164" grpId="0"/>
      <p:bldP spid="220165" grpId="0"/>
      <p:bldP spid="8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Processes and threads</a:t>
            </a:r>
          </a:p>
        </p:txBody>
      </p:sp>
      <p:sp>
        <p:nvSpPr>
          <p:cNvPr id="355333" name="Rectangle 5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419224"/>
            <a:ext cx="4038600" cy="5234299"/>
          </a:xfrm>
        </p:spPr>
        <p:txBody>
          <a:bodyPr/>
          <a:lstStyle/>
          <a:p>
            <a:r>
              <a:rPr lang="en-US" sz="2400" smtClean="0"/>
              <a:t>Process (e.g. MPI)</a:t>
            </a:r>
          </a:p>
          <a:p>
            <a:pPr lvl="1"/>
            <a:r>
              <a:rPr lang="en-US" sz="2000" smtClean="0"/>
              <a:t>Separate program with its own variables, memory, stack and instruction pointer.</a:t>
            </a:r>
          </a:p>
          <a:p>
            <a:pPr lvl="1"/>
            <a:r>
              <a:rPr lang="en-US" sz="2000" smtClean="0"/>
              <a:t>Different programs can’t access each other’s memory.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400" smtClean="0"/>
              <a:t>Thread (e.g. OpenMP)</a:t>
            </a:r>
          </a:p>
          <a:p>
            <a:pPr lvl="1"/>
            <a:r>
              <a:rPr lang="en-US" sz="2000" smtClean="0"/>
              <a:t>Concurrent routine that shares the variables and memory space, but has its own stack and instruction pointer.</a:t>
            </a:r>
          </a:p>
        </p:txBody>
      </p:sp>
      <p:pic>
        <p:nvPicPr>
          <p:cNvPr id="35533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4269147"/>
            <a:ext cx="3648075" cy="231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</p:pic>
      <p:pic>
        <p:nvPicPr>
          <p:cNvPr id="35533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225" y="4269147"/>
            <a:ext cx="3711575" cy="264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517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5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5333" grpId="0" uiExpand="1" build="p" autoUpdateAnimBg="0"/>
      <p:bldP spid="355334" grpId="0" build="p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Parallelization of Mandelbrot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799" y="1371599"/>
            <a:ext cx="8248073" cy="5167745"/>
          </a:xfrm>
        </p:spPr>
        <p:txBody>
          <a:bodyPr>
            <a:normAutofit fontScale="85000" lnSpcReduction="20000"/>
          </a:bodyPr>
          <a:lstStyle/>
          <a:p>
            <a:r>
              <a:rPr lang="en-US" smtClean="0"/>
              <a:t>Calculations for each pixel are independent.</a:t>
            </a:r>
          </a:p>
          <a:p>
            <a:pPr lvl="1"/>
            <a:r>
              <a:rPr lang="en-US" smtClean="0"/>
              <a:t>Sometimes called an embarrassingly parallel computation.</a:t>
            </a:r>
          </a:p>
          <a:p>
            <a:r>
              <a:rPr lang="en-US" smtClean="0"/>
              <a:t>Static assignment</a:t>
            </a:r>
          </a:p>
          <a:p>
            <a:pPr lvl="1"/>
            <a:r>
              <a:rPr lang="en-US" smtClean="0"/>
              <a:t>Divide the image into groups of pixels by row and assign each group to a separate thread.</a:t>
            </a:r>
          </a:p>
          <a:p>
            <a:pPr lvl="1"/>
            <a:r>
              <a:rPr lang="en-US" smtClean="0"/>
              <a:t>By default, group (chunk) size is approximately equal.</a:t>
            </a:r>
          </a:p>
          <a:p>
            <a:pPr marL="457200" lvl="1" indent="0">
              <a:buNone/>
            </a:pPr>
            <a:r>
              <a:rPr lang="en-US" smtClean="0"/>
              <a:t> </a:t>
            </a:r>
          </a:p>
          <a:p>
            <a:pPr lvl="1"/>
            <a:endParaRPr lang="en-US" smtClean="0"/>
          </a:p>
          <a:p>
            <a:pPr lvl="1"/>
            <a:endParaRPr lang="en-US" smtClean="0"/>
          </a:p>
          <a:p>
            <a:pPr lvl="1"/>
            <a:endParaRPr lang="en-US" smtClean="0"/>
          </a:p>
          <a:p>
            <a:pPr lvl="1"/>
            <a:r>
              <a:rPr lang="en-US" smtClean="0"/>
              <a:t>Not efficient as different pixels require different numbers of iterations and the computation time of different strips will vary considerably.</a:t>
            </a:r>
          </a:p>
          <a:p>
            <a:pPr lvl="1"/>
            <a:endParaRPr lang="en-US" smtClean="0"/>
          </a:p>
          <a:p>
            <a:pPr lvl="1"/>
            <a:endParaRPr lang="en-US" smtClean="0"/>
          </a:p>
          <a:p>
            <a:pPr lvl="1"/>
            <a:endParaRPr lang="en-US" smtClean="0"/>
          </a:p>
          <a:p>
            <a:pPr lvl="1"/>
            <a:endParaRPr lang="en-US" smtClean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390072" y="3955471"/>
            <a:ext cx="7543800" cy="14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for private(j) schedule (static)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 = 0; i &lt; n;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for (j = 0; j &lt; n; j++)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colour[i][j] = calpixel(i,j);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94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5" grpId="0" uiExpand="1" build="p"/>
      <p:bldP spid="4" grpId="0" uiExpan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Static schedule</a:t>
            </a:r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>
          <a:xfrm>
            <a:off x="457200" y="1567001"/>
            <a:ext cx="8229600" cy="5009290"/>
          </a:xfrm>
        </p:spPr>
        <p:txBody>
          <a:bodyPr>
            <a:normAutofit fontScale="85000" lnSpcReduction="20000"/>
          </a:bodyPr>
          <a:lstStyle/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r>
              <a:rPr lang="en-US" smtClean="0"/>
              <a:t>This is a load balancing problem.  Processors for top and bottom rows mostly idle, while processors for middle rows have lots of computation. </a:t>
            </a:r>
          </a:p>
          <a:p>
            <a:endParaRPr lang="en-US" smtClean="0"/>
          </a:p>
        </p:txBody>
      </p:sp>
      <p:pic>
        <p:nvPicPr>
          <p:cNvPr id="4301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8863" y="1576526"/>
            <a:ext cx="30099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</p:pic>
      <p:sp>
        <p:nvSpPr>
          <p:cNvPr id="43013" name="Line 8"/>
          <p:cNvSpPr>
            <a:spLocks noChangeShapeType="1"/>
          </p:cNvSpPr>
          <p:nvPr/>
        </p:nvSpPr>
        <p:spPr bwMode="auto">
          <a:xfrm>
            <a:off x="3547913" y="1747976"/>
            <a:ext cx="2971800" cy="0"/>
          </a:xfrm>
          <a:prstGeom prst="line">
            <a:avLst/>
          </a:prstGeom>
          <a:noFill/>
          <a:ln w="19050">
            <a:solidFill>
              <a:srgbClr val="1503FB"/>
            </a:solidFill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4" name="Line 9"/>
          <p:cNvSpPr>
            <a:spLocks noChangeShapeType="1"/>
          </p:cNvSpPr>
          <p:nvPr/>
        </p:nvSpPr>
        <p:spPr bwMode="auto">
          <a:xfrm>
            <a:off x="3547913" y="1900376"/>
            <a:ext cx="2971800" cy="0"/>
          </a:xfrm>
          <a:prstGeom prst="line">
            <a:avLst/>
          </a:prstGeom>
          <a:noFill/>
          <a:ln w="19050">
            <a:solidFill>
              <a:srgbClr val="1503FB"/>
            </a:solidFill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5" name="Line 10"/>
          <p:cNvSpPr>
            <a:spLocks noChangeShapeType="1"/>
          </p:cNvSpPr>
          <p:nvPr/>
        </p:nvSpPr>
        <p:spPr bwMode="auto">
          <a:xfrm>
            <a:off x="3547913" y="2967176"/>
            <a:ext cx="2971800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6" name="Line 11"/>
          <p:cNvSpPr>
            <a:spLocks noChangeShapeType="1"/>
          </p:cNvSpPr>
          <p:nvPr/>
        </p:nvSpPr>
        <p:spPr bwMode="auto">
          <a:xfrm>
            <a:off x="3547913" y="4491176"/>
            <a:ext cx="2971800" cy="0"/>
          </a:xfrm>
          <a:prstGeom prst="line">
            <a:avLst/>
          </a:prstGeom>
          <a:noFill/>
          <a:ln w="19050">
            <a:solidFill>
              <a:srgbClr val="1503FB"/>
            </a:solidFill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7" name="Line 12"/>
          <p:cNvSpPr>
            <a:spLocks noChangeShapeType="1"/>
          </p:cNvSpPr>
          <p:nvPr/>
        </p:nvSpPr>
        <p:spPr bwMode="auto">
          <a:xfrm>
            <a:off x="3547913" y="4338776"/>
            <a:ext cx="2971800" cy="0"/>
          </a:xfrm>
          <a:prstGeom prst="line">
            <a:avLst/>
          </a:prstGeom>
          <a:noFill/>
          <a:ln w="19050">
            <a:solidFill>
              <a:srgbClr val="1503FB"/>
            </a:solidFill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" name="Text Box 14"/>
          <p:cNvSpPr txBox="1">
            <a:spLocks noChangeArrowheads="1"/>
          </p:cNvSpPr>
          <p:nvPr/>
        </p:nvSpPr>
        <p:spPr bwMode="auto">
          <a:xfrm>
            <a:off x="851545" y="1352688"/>
            <a:ext cx="19812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+mj-lt"/>
              </a:rPr>
              <a:t>These processors have very little work to do</a:t>
            </a:r>
          </a:p>
        </p:txBody>
      </p:sp>
      <p:sp>
        <p:nvSpPr>
          <p:cNvPr id="39946" name="Text Box 15"/>
          <p:cNvSpPr txBox="1">
            <a:spLocks noChangeArrowheads="1"/>
          </p:cNvSpPr>
          <p:nvPr/>
        </p:nvSpPr>
        <p:spPr bwMode="auto">
          <a:xfrm>
            <a:off x="851545" y="2718805"/>
            <a:ext cx="19812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+mj-lt"/>
              </a:rPr>
              <a:t>These processors have a lot of work to do</a:t>
            </a:r>
          </a:p>
        </p:txBody>
      </p:sp>
      <p:sp>
        <p:nvSpPr>
          <p:cNvPr id="39947" name="Text Box 16"/>
          <p:cNvSpPr txBox="1">
            <a:spLocks noChangeArrowheads="1"/>
          </p:cNvSpPr>
          <p:nvPr/>
        </p:nvSpPr>
        <p:spPr bwMode="auto">
          <a:xfrm>
            <a:off x="851545" y="3957776"/>
            <a:ext cx="19812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Arial (Headings)"/>
              </a:rPr>
              <a:t>These processors have very little work to do</a:t>
            </a:r>
          </a:p>
        </p:txBody>
      </p:sp>
      <p:sp>
        <p:nvSpPr>
          <p:cNvPr id="39948" name="Line 17"/>
          <p:cNvSpPr>
            <a:spLocks noChangeShapeType="1"/>
          </p:cNvSpPr>
          <p:nvPr/>
        </p:nvSpPr>
        <p:spPr bwMode="auto">
          <a:xfrm>
            <a:off x="2824013" y="1747976"/>
            <a:ext cx="685800" cy="0"/>
          </a:xfrm>
          <a:prstGeom prst="line">
            <a:avLst/>
          </a:prstGeom>
          <a:noFill/>
          <a:ln w="19050">
            <a:solidFill>
              <a:srgbClr val="1503FB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49" name="Line 18"/>
          <p:cNvSpPr>
            <a:spLocks noChangeShapeType="1"/>
          </p:cNvSpPr>
          <p:nvPr/>
        </p:nvSpPr>
        <p:spPr bwMode="auto">
          <a:xfrm>
            <a:off x="2824013" y="4414976"/>
            <a:ext cx="685800" cy="0"/>
          </a:xfrm>
          <a:prstGeom prst="line">
            <a:avLst/>
          </a:prstGeom>
          <a:noFill/>
          <a:ln w="19050">
            <a:solidFill>
              <a:srgbClr val="1503FB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50" name="Line 19"/>
          <p:cNvSpPr>
            <a:spLocks noChangeShapeType="1"/>
          </p:cNvSpPr>
          <p:nvPr/>
        </p:nvSpPr>
        <p:spPr bwMode="auto">
          <a:xfrm>
            <a:off x="2824013" y="3119576"/>
            <a:ext cx="685800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24" name="Line 20"/>
          <p:cNvSpPr>
            <a:spLocks noChangeShapeType="1"/>
          </p:cNvSpPr>
          <p:nvPr/>
        </p:nvSpPr>
        <p:spPr bwMode="auto">
          <a:xfrm>
            <a:off x="3547913" y="3119576"/>
            <a:ext cx="2971800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25" name="Line 21"/>
          <p:cNvSpPr>
            <a:spLocks noChangeShapeType="1"/>
          </p:cNvSpPr>
          <p:nvPr/>
        </p:nvSpPr>
        <p:spPr bwMode="auto">
          <a:xfrm>
            <a:off x="3547913" y="3271976"/>
            <a:ext cx="2971800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" name="Text Box 23"/>
          <p:cNvSpPr txBox="1">
            <a:spLocks noChangeArrowheads="1"/>
          </p:cNvSpPr>
          <p:nvPr/>
        </p:nvSpPr>
        <p:spPr bwMode="auto">
          <a:xfrm>
            <a:off x="7167413" y="1671776"/>
            <a:ext cx="1981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1600" b="0" smtClean="0">
                <a:solidFill>
                  <a:schemeClr val="tx1"/>
                </a:solidFill>
                <a:latin typeface="+mj-lt"/>
              </a:rPr>
              <a:t>1 iteration</a:t>
            </a:r>
            <a:endParaRPr lang="en-US" sz="1600" b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9954" name="Line 24"/>
          <p:cNvSpPr>
            <a:spLocks noChangeShapeType="1"/>
          </p:cNvSpPr>
          <p:nvPr/>
        </p:nvSpPr>
        <p:spPr bwMode="auto">
          <a:xfrm flipH="1">
            <a:off x="6253013" y="1824176"/>
            <a:ext cx="914400" cy="228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55" name="Text Box 25"/>
          <p:cNvSpPr txBox="1">
            <a:spLocks noChangeArrowheads="1"/>
          </p:cNvSpPr>
          <p:nvPr/>
        </p:nvSpPr>
        <p:spPr bwMode="auto">
          <a:xfrm>
            <a:off x="7167413" y="2205176"/>
            <a:ext cx="1981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+mj-lt"/>
              </a:rPr>
              <a:t>2 iterations</a:t>
            </a:r>
          </a:p>
        </p:txBody>
      </p:sp>
      <p:sp>
        <p:nvSpPr>
          <p:cNvPr id="39956" name="Line 26"/>
          <p:cNvSpPr>
            <a:spLocks noChangeShapeType="1"/>
          </p:cNvSpPr>
          <p:nvPr/>
        </p:nvSpPr>
        <p:spPr bwMode="auto">
          <a:xfrm flipH="1">
            <a:off x="6027588" y="2359164"/>
            <a:ext cx="1143000" cy="3016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57" name="Text Box 27"/>
          <p:cNvSpPr txBox="1">
            <a:spLocks noChangeArrowheads="1"/>
          </p:cNvSpPr>
          <p:nvPr/>
        </p:nvSpPr>
        <p:spPr bwMode="auto">
          <a:xfrm>
            <a:off x="7165826" y="3240226"/>
            <a:ext cx="18303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chemeClr val="tx1"/>
                </a:solidFill>
                <a:latin typeface="+mj-lt"/>
              </a:rPr>
              <a:t>max iterations</a:t>
            </a:r>
          </a:p>
        </p:txBody>
      </p:sp>
      <p:sp>
        <p:nvSpPr>
          <p:cNvPr id="39958" name="Line 33"/>
          <p:cNvSpPr>
            <a:spLocks noChangeShapeType="1"/>
          </p:cNvSpPr>
          <p:nvPr/>
        </p:nvSpPr>
        <p:spPr bwMode="auto">
          <a:xfrm flipH="1" flipV="1">
            <a:off x="5262413" y="3195776"/>
            <a:ext cx="1905000" cy="228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47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  <p:bldP spid="2" grpId="0"/>
      <p:bldP spid="39946" grpId="0"/>
      <p:bldP spid="39947" grpId="0"/>
      <p:bldP spid="39948" grpId="0" animBg="1"/>
      <p:bldP spid="39949" grpId="0" animBg="1"/>
      <p:bldP spid="39950" grpId="0" animBg="1"/>
      <p:bldP spid="3" grpId="0"/>
      <p:bldP spid="39954" grpId="0" animBg="1"/>
      <p:bldP spid="39955" grpId="0"/>
      <p:bldP spid="39956" grpId="0" animBg="1"/>
      <p:bldP spid="39957" grpId="0"/>
      <p:bldP spid="3995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Parallelization of Mandelbrot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371599"/>
            <a:ext cx="8001000" cy="5250873"/>
          </a:xfrm>
        </p:spPr>
        <p:txBody>
          <a:bodyPr>
            <a:normAutofit fontScale="77500" lnSpcReduction="20000"/>
          </a:bodyPr>
          <a:lstStyle/>
          <a:p>
            <a:r>
              <a:rPr lang="en-US" smtClean="0"/>
              <a:t>Cyclic assignment</a:t>
            </a:r>
          </a:p>
          <a:p>
            <a:endParaRPr lang="en-US" smtClean="0"/>
          </a:p>
          <a:p>
            <a:endParaRPr lang="en-US" sz="2800" smtClean="0"/>
          </a:p>
          <a:p>
            <a:endParaRPr lang="en-US" sz="2800" smtClean="0"/>
          </a:p>
          <a:p>
            <a:pPr lvl="1">
              <a:spcBef>
                <a:spcPts val="1800"/>
              </a:spcBef>
            </a:pPr>
            <a:r>
              <a:rPr lang="en-US" smtClean="0"/>
              <a:t>Iterations are assigned in a round robin manner.</a:t>
            </a:r>
          </a:p>
          <a:p>
            <a:pPr lvl="1">
              <a:spcBef>
                <a:spcPts val="25"/>
              </a:spcBef>
            </a:pPr>
            <a:r>
              <a:rPr lang="en-US" smtClean="0"/>
              <a:t>Each thread receives a mixed set of tasks, some with a lot, some with little computation.</a:t>
            </a:r>
          </a:p>
          <a:p>
            <a:r>
              <a:rPr lang="en-US" smtClean="0"/>
              <a:t>Dynamic assignment</a:t>
            </a:r>
          </a:p>
          <a:p>
            <a:endParaRPr lang="en-US" smtClean="0"/>
          </a:p>
          <a:p>
            <a:pPr lvl="2"/>
            <a:endParaRPr lang="en-US" smtClean="0"/>
          </a:p>
          <a:p>
            <a:pPr lvl="2"/>
            <a:endParaRPr lang="en-US" smtClean="0"/>
          </a:p>
          <a:p>
            <a:pPr lvl="2"/>
            <a:endParaRPr lang="en-US" smtClean="0"/>
          </a:p>
          <a:p>
            <a:pPr lvl="1">
              <a:spcBef>
                <a:spcPts val="1200"/>
              </a:spcBef>
            </a:pPr>
            <a:r>
              <a:rPr lang="en-US" smtClean="0"/>
              <a:t>When a thread has finished the current row, it receives a new row to compute.</a:t>
            </a:r>
          </a:p>
          <a:p>
            <a:pPr lvl="1">
              <a:spcBef>
                <a:spcPts val="1200"/>
              </a:spcBef>
            </a:pPr>
            <a:r>
              <a:rPr lang="en-US" smtClean="0"/>
              <a:t>Can also use guided.</a:t>
            </a:r>
          </a:p>
          <a:p>
            <a:pPr lvl="2"/>
            <a:endParaRPr lang="en-US" smtClean="0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14400" y="1828800"/>
            <a:ext cx="784860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for private(j) schedule (static, 1)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 = 0; i &lt; n;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for (j = 0; j &lt; n; j++)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colour[i][j] = calpixel(i,j</a:t>
            </a: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999836" y="4355943"/>
            <a:ext cx="807720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omp parallel for private(j) schedule (dynamic, 1)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 = 0; i &lt; n; i++)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for (j = 0; j &lt; n; j++)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600" b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colour[i][j] = calpixel(i,j</a:t>
            </a:r>
            <a:r>
              <a:rPr lang="en-US" sz="1600" b="0" smtClean="0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600" b="0">
              <a:solidFill>
                <a:srgbClr val="1503F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774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PGAS languages	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mtClean="0"/>
              <a:t>Partitioned Global Address Space is another model for thread based shared memory parallelism.  </a:t>
            </a:r>
          </a:p>
          <a:p>
            <a:r>
              <a:rPr lang="en-US" smtClean="0"/>
              <a:t>Includes a number of languages, e.g. Unified Parallel C (UPC), Coarray Fortran (CAF), Global Arrays, etc.</a:t>
            </a:r>
          </a:p>
          <a:p>
            <a:pPr lvl="1"/>
            <a:r>
              <a:rPr lang="en-US" smtClean="0"/>
              <a:t>These are based on loop parallelism, like OpenMP.</a:t>
            </a:r>
          </a:p>
          <a:p>
            <a:r>
              <a:rPr lang="en-US" smtClean="0"/>
              <a:t>Also asynchronous PGAS languages, e.g. X10 and Chapel.</a:t>
            </a:r>
          </a:p>
          <a:p>
            <a:pPr lvl="1"/>
            <a:r>
              <a:rPr lang="en-US" smtClean="0"/>
              <a:t>Parent threads explicitly spawn and synch with child threads.</a:t>
            </a:r>
          </a:p>
          <a:p>
            <a:r>
              <a:rPr lang="en-US" smtClean="0"/>
              <a:t>So far not very widely used, and still requires tuning for good performance.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27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PGAS memory model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mtClean="0"/>
              <a:t>A global address space accessible to all threads.</a:t>
            </a:r>
          </a:p>
          <a:p>
            <a:r>
              <a:rPr lang="en-US" smtClean="0"/>
              <a:t>However, address space is divided into partitions, and each thread has an affinity to one partition.</a:t>
            </a:r>
          </a:p>
          <a:p>
            <a:pPr lvl="1"/>
            <a:r>
              <a:rPr lang="en-US" smtClean="0"/>
              <a:t>This partition is the local memory of a processor.  The other partitions are local memories at other processors.</a:t>
            </a:r>
          </a:p>
          <a:p>
            <a:pPr lvl="1"/>
            <a:r>
              <a:rPr lang="en-US" smtClean="0"/>
              <a:t>Thread also has private data only it can access.</a:t>
            </a:r>
          </a:p>
          <a:p>
            <a:r>
              <a:rPr lang="en-US" smtClean="0"/>
              <a:t>The convenience of OpenMP, but a more precise performance model because it captures data locality.</a:t>
            </a:r>
          </a:p>
          <a:p>
            <a:r>
              <a:rPr lang="en-US" smtClean="0"/>
              <a:t>Supports pointers to shared and private data, and static and dynamic memory allocation.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99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PGAS arrays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19226"/>
            <a:ext cx="8403021" cy="2805933"/>
          </a:xfrm>
        </p:spPr>
        <p:txBody>
          <a:bodyPr>
            <a:normAutofit fontScale="77500" lnSpcReduction="20000"/>
          </a:bodyPr>
          <a:lstStyle/>
          <a:p>
            <a:r>
              <a:rPr lang="en-US" smtClean="0"/>
              <a:t>Arrays can be partitioned across threads to increase local memory accesses and performance.</a:t>
            </a:r>
          </a:p>
          <a:p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Assume THREADS = 4.  In UPC A array is distributed as follows among the threads’ memories.</a:t>
            </a:r>
          </a:p>
          <a:p>
            <a:pPr lvl="1"/>
            <a:r>
              <a:rPr lang="en-US" smtClean="0"/>
              <a:t>Allocate in blocks of 3, row major order, round robin through threads.</a:t>
            </a:r>
          </a:p>
          <a:p>
            <a:pPr marL="0" indent="0">
              <a:buNone/>
            </a:pPr>
            <a:r>
              <a:rPr lang="en-US" smtClean="0">
                <a:latin typeface="Consolas" panose="020B0609020204030204" pitchFamily="49" charset="0"/>
              </a:rPr>
              <a:t>shared [3] int A[4][THREADS]</a:t>
            </a:r>
            <a:endParaRPr lang="en-US">
              <a:latin typeface="Consolas" panose="020B0609020204030204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831" y="3999941"/>
            <a:ext cx="6751900" cy="261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8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UPC constructs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4"/>
            <a:ext cx="8229600" cy="5280156"/>
          </a:xfrm>
        </p:spPr>
        <p:txBody>
          <a:bodyPr>
            <a:normAutofit fontScale="85000" lnSpcReduction="10000"/>
          </a:bodyPr>
          <a:lstStyle/>
          <a:p>
            <a:r>
              <a:rPr lang="en-US" smtClean="0"/>
              <a:t>For loops are parallelized with </a:t>
            </a:r>
            <a:r>
              <a:rPr lang="en-US" smtClean="0">
                <a:latin typeface="Consolas" panose="020B0609020204030204" pitchFamily="49" charset="0"/>
              </a:rPr>
              <a:t>upc_forall(init; test; update; affinity)</a:t>
            </a:r>
          </a:p>
          <a:p>
            <a:pPr lvl="1"/>
            <a:r>
              <a:rPr lang="en-US" smtClean="0">
                <a:latin typeface="Consolas" panose="020B0609020204030204" pitchFamily="49" charset="0"/>
              </a:rPr>
              <a:t>Affinity controls which threads execute which iterations.</a:t>
            </a:r>
            <a:endParaRPr lang="en-US">
              <a:latin typeface="Consolas" panose="020B0609020204030204" pitchFamily="49" charset="0"/>
            </a:endParaRPr>
          </a:p>
          <a:p>
            <a:endParaRPr lang="en-US" smtClean="0">
              <a:latin typeface="Consolas" panose="020B0609020204030204" pitchFamily="49" charset="0"/>
            </a:endParaRPr>
          </a:p>
          <a:p>
            <a:endParaRPr lang="en-US">
              <a:latin typeface="Consolas" panose="020B0609020204030204" pitchFamily="49" charset="0"/>
            </a:endParaRPr>
          </a:p>
          <a:p>
            <a:endParaRPr lang="en-US" smtClean="0">
              <a:latin typeface="Consolas" panose="020B0609020204030204" pitchFamily="49" charset="0"/>
            </a:endParaRPr>
          </a:p>
          <a:p>
            <a:endParaRPr lang="en-US" smtClean="0">
              <a:latin typeface="Consolas" panose="020B0609020204030204" pitchFamily="49" charset="0"/>
            </a:endParaRPr>
          </a:p>
          <a:p>
            <a:endParaRPr lang="en-US" smtClean="0"/>
          </a:p>
          <a:p>
            <a:r>
              <a:rPr lang="en-US" smtClean="0"/>
              <a:t>Expressions for barrier synchronization and locks.</a:t>
            </a:r>
          </a:p>
          <a:p>
            <a:r>
              <a:rPr lang="en-US" smtClean="0"/>
              <a:t>Synchronize memory between threads using fences and strict / relaxed memory models.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609" y="3150949"/>
            <a:ext cx="4465089" cy="187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79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smtClean="0"/>
              <a:t>Other methods for shared memory</a:t>
            </a:r>
            <a:endParaRPr lang="en-US" sz="40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mtClean="0"/>
              <a:t>MPI 2 and 3 support one sided communication, allowing processes to directly read or write data from each other without passing messages.</a:t>
            </a:r>
          </a:p>
          <a:p>
            <a:r>
              <a:rPr lang="en-US" smtClean="0"/>
              <a:t>Can also combine MPI and OpenMP.</a:t>
            </a:r>
          </a:p>
          <a:p>
            <a:pPr lvl="1"/>
            <a:r>
              <a:rPr lang="en-US" smtClean="0"/>
              <a:t>Use MPI between different nodes, and OpenMP within each node.</a:t>
            </a:r>
          </a:p>
          <a:p>
            <a:pPr lvl="1"/>
            <a:r>
              <a:rPr lang="en-US" smtClean="0"/>
              <a:t>OpenMP can improve load balancing and reduce number of small messages, both weaknesses of MPI.</a:t>
            </a:r>
          </a:p>
          <a:p>
            <a:pPr lvl="1"/>
            <a:r>
              <a:rPr lang="en-US" smtClean="0"/>
              <a:t>Must use MPI library that supports threads.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094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Fork-join model</a:t>
            </a:r>
          </a:p>
        </p:txBody>
      </p:sp>
      <p:sp>
        <p:nvSpPr>
          <p:cNvPr id="9219" name="Rectangle 17"/>
          <p:cNvSpPr>
            <a:spLocks noGrp="1" noChangeArrowheads="1"/>
          </p:cNvSpPr>
          <p:nvPr>
            <p:ph type="body" idx="1"/>
          </p:nvPr>
        </p:nvSpPr>
        <p:spPr>
          <a:xfrm>
            <a:off x="457199" y="1419224"/>
            <a:ext cx="8406507" cy="2821937"/>
          </a:xfrm>
        </p:spPr>
        <p:txBody>
          <a:bodyPr>
            <a:normAutofit fontScale="77500" lnSpcReduction="20000"/>
          </a:bodyPr>
          <a:lstStyle/>
          <a:p>
            <a:r>
              <a:rPr lang="en-US" smtClean="0">
                <a:latin typeface="+mj-lt"/>
              </a:rPr>
              <a:t>A model for parallel computing using threads.</a:t>
            </a:r>
          </a:p>
          <a:p>
            <a:r>
              <a:rPr lang="en-US" smtClean="0">
                <a:latin typeface="+mj-lt"/>
              </a:rPr>
              <a:t>Computation starts with master thread.</a:t>
            </a:r>
          </a:p>
          <a:p>
            <a:r>
              <a:rPr lang="en-US" smtClean="0">
                <a:latin typeface="+mj-lt"/>
              </a:rPr>
              <a:t>If there is parallel work, master thread forks off slave threads.</a:t>
            </a:r>
          </a:p>
          <a:p>
            <a:pPr lvl="1"/>
            <a:r>
              <a:rPr lang="en-US" smtClean="0">
                <a:latin typeface="+mj-lt"/>
              </a:rPr>
              <a:t>Thread can be executed on same processor / core or a different one.</a:t>
            </a:r>
          </a:p>
          <a:p>
            <a:r>
              <a:rPr lang="en-US" smtClean="0">
                <a:latin typeface="+mj-lt"/>
              </a:rPr>
              <a:t>When slave threads finish, they join (merge back into) master thread. </a:t>
            </a:r>
          </a:p>
        </p:txBody>
      </p:sp>
      <p:pic>
        <p:nvPicPr>
          <p:cNvPr id="36866" name="Picture 2" descr="https://upload.wikimedia.org/wikipedia/commons/thumb/f/f1/Fork_join.svg/1280px-Fork_join.svg.png?144195311166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557" y="4117244"/>
            <a:ext cx="6411310" cy="266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549774" y="6381512"/>
            <a:ext cx="2666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smtClean="0"/>
              <a:t>Source:</a:t>
            </a:r>
            <a:r>
              <a:rPr lang="en-US" sz="1200"/>
              <a:t> https://</a:t>
            </a:r>
            <a:r>
              <a:rPr lang="en-US" sz="1200" smtClean="0"/>
              <a:t>en.wikipedia.org/wiki/ Fork-join_model</a:t>
            </a:r>
            <a:endParaRPr lang="en-US" sz="1200" i="1"/>
          </a:p>
        </p:txBody>
      </p:sp>
    </p:spTree>
    <p:extLst>
      <p:ext uri="{BB962C8B-B14F-4D97-AF65-F5344CB8AC3E}">
        <p14:creationId xmlns:p14="http://schemas.microsoft.com/office/powerpoint/2010/main" val="3522009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Fork-join model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5"/>
            <a:ext cx="8229600" cy="2838739"/>
          </a:xfrm>
        </p:spPr>
        <p:txBody>
          <a:bodyPr>
            <a:normAutofit lnSpcReduction="10000"/>
          </a:bodyPr>
          <a:lstStyle/>
          <a:p>
            <a:r>
              <a:rPr lang="en-US" smtClean="0"/>
              <a:t>Spawned threads may recursively create further threads.</a:t>
            </a:r>
          </a:p>
          <a:p>
            <a:pPr lvl="1"/>
            <a:r>
              <a:rPr lang="en-US" smtClean="0"/>
              <a:t>Slave threads join with the thread that spawned them.</a:t>
            </a:r>
          </a:p>
          <a:p>
            <a:pPr lvl="1"/>
            <a:r>
              <a:rPr lang="en-US" smtClean="0"/>
              <a:t>Can also create detached threads, that don’t do a join when they terminate.</a:t>
            </a:r>
            <a:endParaRPr lang="en-US"/>
          </a:p>
        </p:txBody>
      </p:sp>
      <p:pic>
        <p:nvPicPr>
          <p:cNvPr id="40962" name="Picture 2" descr="http://www.programering.com/images/remote/ZnJvbT1jc2RuJnVybD16UXpNeU16TnlFak14RWpNeE1UTXdJekwwVm1idTRHWnpObUxuOUdiaTV5WnRsMkx2b0RjMFJIYQ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000" y="4257965"/>
            <a:ext cx="5642258" cy="2234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873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Example</a:t>
            </a:r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4470404" y="1686746"/>
            <a:ext cx="4852025" cy="4290941"/>
            <a:chOff x="4470404" y="1686746"/>
            <a:chExt cx="4852025" cy="4290941"/>
          </a:xfrm>
        </p:grpSpPr>
        <p:pic>
          <p:nvPicPr>
            <p:cNvPr id="41990" name="Picture 6" descr="http://d18khu5s3lkxd9.cloudfront.net/wp-content/uploads/2013/03/Merge-Sort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32218" y="1686746"/>
              <a:ext cx="3862241" cy="3718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4470404" y="5639133"/>
              <a:ext cx="48520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smtClean="0"/>
                <a:t>Source: </a:t>
              </a:r>
              <a:r>
                <a:rPr lang="en-US" sz="1600"/>
                <a:t>https://en.wikipedia.org/wiki/Merge_sort</a:t>
              </a:r>
              <a:endParaRPr lang="en-US" sz="1600" i="1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531094" y="1686746"/>
            <a:ext cx="45627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mergesort(A, lo, hi):</a:t>
            </a:r>
          </a:p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    if lo &lt; hi: </a:t>
            </a:r>
            <a:endParaRPr lang="en-US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mid = ⌊(hi - lo) / 2⌋</a:t>
            </a:r>
          </a:p>
          <a:p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fork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 mergesort(A, lo, mid)  </a:t>
            </a:r>
          </a:p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        mergesort(A, mid, hi)       </a:t>
            </a:r>
          </a:p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>
                <a:solidFill>
                  <a:srgbClr val="1503F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join</a:t>
            </a:r>
          </a:p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        merge(A, lo, mid, hi</a:t>
            </a:r>
            <a:r>
              <a:rPr lang="en-US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801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Statement execution </a:t>
            </a:r>
            <a:r>
              <a:rPr lang="en-US"/>
              <a:t>o</a:t>
            </a:r>
            <a:r>
              <a:rPr lang="en-US" smtClean="0"/>
              <a:t>rder</a:t>
            </a:r>
          </a:p>
        </p:txBody>
      </p:sp>
      <p:sp>
        <p:nvSpPr>
          <p:cNvPr id="476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799" y="1371600"/>
            <a:ext cx="8134927" cy="2858655"/>
          </a:xfrm>
        </p:spPr>
        <p:txBody>
          <a:bodyPr>
            <a:normAutofit fontScale="92500" lnSpcReduction="20000"/>
          </a:bodyPr>
          <a:lstStyle/>
          <a:p>
            <a:r>
              <a:rPr lang="en-US" sz="2800" smtClean="0">
                <a:solidFill>
                  <a:srgbClr val="1503FB"/>
                </a:solidFill>
              </a:rPr>
              <a:t>Single thread </a:t>
            </a:r>
            <a:r>
              <a:rPr lang="en-US" sz="2800"/>
              <a:t>E</a:t>
            </a:r>
            <a:r>
              <a:rPr lang="en-US" sz="2800" smtClean="0"/>
              <a:t>xecute statements in program order until blocked or end of time slice.</a:t>
            </a:r>
            <a:endParaRPr lang="en-US" sz="2800" smtClean="0">
              <a:solidFill>
                <a:schemeClr val="tx1"/>
              </a:solidFill>
            </a:endParaRPr>
          </a:p>
          <a:p>
            <a:r>
              <a:rPr lang="en-US" sz="2800" smtClean="0">
                <a:solidFill>
                  <a:srgbClr val="1503FB"/>
                </a:solidFill>
              </a:rPr>
              <a:t>Multi-threaded</a:t>
            </a:r>
            <a:r>
              <a:rPr lang="en-US" sz="2800" smtClean="0"/>
              <a:t> Instructions of different threads are interleaved in arbitrary order.</a:t>
            </a:r>
            <a:r>
              <a:rPr lang="en-US" sz="2800" smtClean="0">
                <a:solidFill>
                  <a:srgbClr val="1503FB"/>
                </a:solidFill>
              </a:rPr>
              <a:t> </a:t>
            </a:r>
          </a:p>
          <a:p>
            <a:pPr lvl="1"/>
            <a:r>
              <a:rPr lang="en-US" sz="2400" smtClean="0"/>
              <a:t>Correctness of program can’t depend on particular interleaving order, or else </a:t>
            </a:r>
            <a:r>
              <a:rPr lang="en-US" sz="2400" smtClean="0">
                <a:solidFill>
                  <a:srgbClr val="1503FB"/>
                </a:solidFill>
              </a:rPr>
              <a:t>race condition </a:t>
            </a:r>
            <a:r>
              <a:rPr lang="en-US" sz="2400" smtClean="0"/>
              <a:t>bug.</a:t>
            </a:r>
          </a:p>
          <a:p>
            <a:pPr lvl="1"/>
            <a:r>
              <a:rPr lang="en-US" sz="2400" smtClean="0"/>
              <a:t>Ensuring no race conditions one of the primary challenges to shared memory programming.</a:t>
            </a:r>
          </a:p>
        </p:txBody>
      </p:sp>
      <p:sp>
        <p:nvSpPr>
          <p:cNvPr id="476164" name="Text Box 4"/>
          <p:cNvSpPr txBox="1">
            <a:spLocks noChangeArrowheads="1"/>
          </p:cNvSpPr>
          <p:nvPr/>
        </p:nvSpPr>
        <p:spPr bwMode="auto">
          <a:xfrm>
            <a:off x="457200" y="4161993"/>
            <a:ext cx="8462818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FF0000"/>
                </a:solidFill>
                <a:latin typeface="+mj-lt"/>
              </a:rPr>
              <a:t>Thread 1</a:t>
            </a:r>
            <a:r>
              <a:rPr lang="en-US" sz="1800" b="0">
                <a:solidFill>
                  <a:srgbClr val="FF0000"/>
                </a:solidFill>
                <a:latin typeface="+mj-lt"/>
              </a:rPr>
              <a:t> 		</a:t>
            </a:r>
            <a:r>
              <a:rPr lang="en-US" sz="1800">
                <a:solidFill>
                  <a:srgbClr val="FF0000"/>
                </a:solidFill>
                <a:latin typeface="+mj-lt"/>
              </a:rPr>
              <a:t>Thread </a:t>
            </a:r>
            <a:r>
              <a:rPr lang="en-US" sz="1800" smtClean="0">
                <a:solidFill>
                  <a:srgbClr val="FF0000"/>
                </a:solidFill>
                <a:latin typeface="+mj-lt"/>
              </a:rPr>
              <a:t>2		Possible interleaving</a:t>
            </a:r>
            <a:endParaRPr lang="en-US" sz="1800">
              <a:solidFill>
                <a:srgbClr val="FF0000"/>
              </a:solidFill>
              <a:latin typeface="+mj-lt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>
              <a:solidFill>
                <a:srgbClr val="CC3300"/>
              </a:solidFill>
              <a:latin typeface="+mj-lt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 smtClean="0">
                <a:solidFill>
                  <a:schemeClr val="tx1"/>
                </a:solidFill>
                <a:latin typeface="+mj-lt"/>
              </a:rPr>
              <a:t>Instruction 1.1 		Instruction 2.1		Instruction 2.1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 smtClean="0">
                <a:solidFill>
                  <a:schemeClr val="tx1"/>
                </a:solidFill>
                <a:latin typeface="+mj-lt"/>
              </a:rPr>
              <a:t>Instruction </a:t>
            </a:r>
            <a:r>
              <a:rPr lang="en-US" sz="1800" b="0">
                <a:solidFill>
                  <a:schemeClr val="tx1"/>
                </a:solidFill>
                <a:latin typeface="+mj-lt"/>
              </a:rPr>
              <a:t>1.2 		Instruction </a:t>
            </a:r>
            <a:r>
              <a:rPr lang="en-US" sz="1800" b="0" smtClean="0">
                <a:solidFill>
                  <a:schemeClr val="tx1"/>
                </a:solidFill>
                <a:latin typeface="+mj-lt"/>
              </a:rPr>
              <a:t>2.2		Instruction 1.1</a:t>
            </a:r>
            <a:endParaRPr lang="en-US" sz="1800" b="0">
              <a:solidFill>
                <a:schemeClr val="tx1"/>
              </a:solidFill>
              <a:latin typeface="+mj-lt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+mj-lt"/>
              </a:rPr>
              <a:t>Instruction 1.3 		Instruction </a:t>
            </a:r>
            <a:r>
              <a:rPr lang="en-US" sz="1800" b="0" smtClean="0">
                <a:solidFill>
                  <a:schemeClr val="tx1"/>
                </a:solidFill>
                <a:latin typeface="+mj-lt"/>
              </a:rPr>
              <a:t>2.3		</a:t>
            </a:r>
            <a:r>
              <a:rPr lang="en-US" sz="1800" b="0" smtClean="0">
                <a:solidFill>
                  <a:srgbClr val="000000"/>
                </a:solidFill>
                <a:latin typeface="Arial"/>
              </a:rPr>
              <a:t>Instruction 1.2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1800" b="0" smtClean="0">
                <a:solidFill>
                  <a:srgbClr val="000000"/>
                </a:solidFill>
                <a:latin typeface="Arial"/>
              </a:rPr>
              <a:t>					Instruction 2.2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1800" b="0" smtClean="0">
                <a:solidFill>
                  <a:srgbClr val="000000"/>
                </a:solidFill>
                <a:latin typeface="Arial"/>
              </a:rPr>
              <a:t>					Instruction 2.3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000000"/>
                </a:solidFill>
                <a:latin typeface="Arial"/>
              </a:rPr>
              <a:t>	</a:t>
            </a:r>
            <a:r>
              <a:rPr lang="en-US" sz="1800" b="0" smtClean="0">
                <a:solidFill>
                  <a:srgbClr val="000000"/>
                </a:solidFill>
                <a:latin typeface="Arial"/>
              </a:rPr>
              <a:t>					Instruction 1.3</a:t>
            </a:r>
            <a:endParaRPr lang="en-US" sz="1800" b="0">
              <a:solidFill>
                <a:schemeClr val="tx1"/>
              </a:solidFill>
              <a:latin typeface="+mj-lt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b="0">
              <a:solidFill>
                <a:schemeClr val="tx1"/>
              </a:solidFill>
              <a:latin typeface="+mj-lt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CC3300"/>
                </a:solidFill>
                <a:latin typeface="+mj-lt"/>
              </a:rPr>
              <a:t>	</a:t>
            </a:r>
            <a:endParaRPr lang="en-US" sz="1800" b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452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616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Race condition example</a:t>
            </a:r>
          </a:p>
        </p:txBody>
      </p:sp>
      <p:sp>
        <p:nvSpPr>
          <p:cNvPr id="479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5"/>
            <a:ext cx="8229600" cy="2619086"/>
          </a:xfrm>
        </p:spPr>
        <p:txBody>
          <a:bodyPr>
            <a:normAutofit fontScale="85000" lnSpcReduction="20000"/>
          </a:bodyPr>
          <a:lstStyle/>
          <a:p>
            <a:r>
              <a:rPr lang="en-US" smtClean="0"/>
              <a:t>Accessing shared data needs careful control because of interleaving of threads.</a:t>
            </a:r>
          </a:p>
          <a:p>
            <a:r>
              <a:rPr lang="en-US" smtClean="0"/>
              <a:t>Consider two threads which increment a shared counter x.</a:t>
            </a:r>
          </a:p>
          <a:p>
            <a:pPr lvl="1"/>
            <a:r>
              <a:rPr lang="en-US" smtClean="0"/>
              <a:t>In sequential execution, x equals 2 at the end.</a:t>
            </a:r>
          </a:p>
          <a:p>
            <a:pPr lvl="1"/>
            <a:r>
              <a:rPr lang="en-US" smtClean="0"/>
              <a:t>In parallel execution under given interleaving, x equals 1. </a:t>
            </a:r>
            <a:endParaRPr lang="en-US" b="1" smtClean="0"/>
          </a:p>
        </p:txBody>
      </p:sp>
      <p:sp>
        <p:nvSpPr>
          <p:cNvPr id="479237" name="Text Box 5"/>
          <p:cNvSpPr txBox="1">
            <a:spLocks noChangeArrowheads="1"/>
          </p:cNvSpPr>
          <p:nvPr/>
        </p:nvSpPr>
        <p:spPr bwMode="auto">
          <a:xfrm>
            <a:off x="662708" y="4038311"/>
            <a:ext cx="7400638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lg" len="lg"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4D4D4D"/>
              </a:buClr>
              <a:buSzPct val="80000"/>
              <a:buFont typeface="Marlett" pitchFamily="2" charset="2"/>
              <a:buChar char="n"/>
              <a:defRPr sz="2400" b="1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  <a:lvl2pPr marL="742950" indent="-285750">
              <a:spcBef>
                <a:spcPct val="20000"/>
              </a:spcBef>
              <a:buClr>
                <a:srgbClr val="4D4D4D"/>
              </a:buClr>
              <a:buSzPct val="70000"/>
              <a:buFont typeface="Marlett" pitchFamily="2" charset="2"/>
              <a:buChar char="n"/>
              <a:defRPr sz="22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spcBef>
                <a:spcPct val="20000"/>
              </a:spcBef>
              <a:buClr>
                <a:srgbClr val="4D4D4D"/>
              </a:buClr>
              <a:buSzPct val="65000"/>
              <a:buFont typeface="Marlett" pitchFamily="2" charset="2"/>
              <a:buChar char="n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FF0000"/>
                </a:solidFill>
                <a:latin typeface="Arial" panose="020B0604020202020204" pitchFamily="34" charset="0"/>
              </a:rPr>
              <a:t>Thread 1</a:t>
            </a:r>
            <a:r>
              <a:rPr lang="en-US" sz="1800" b="0">
                <a:solidFill>
                  <a:srgbClr val="FF0000"/>
                </a:solidFill>
                <a:latin typeface="Arial" panose="020B0604020202020204" pitchFamily="34" charset="0"/>
              </a:rPr>
              <a:t> 	</a:t>
            </a:r>
            <a:r>
              <a:rPr lang="en-US" sz="1800">
                <a:solidFill>
                  <a:srgbClr val="FF0000"/>
                </a:solidFill>
                <a:latin typeface="Arial" panose="020B0604020202020204" pitchFamily="34" charset="0"/>
              </a:rPr>
              <a:t>Thread </a:t>
            </a:r>
            <a:r>
              <a:rPr lang="en-US" sz="1800" smtClean="0">
                <a:solidFill>
                  <a:srgbClr val="FF0000"/>
                </a:solidFill>
                <a:latin typeface="Arial" panose="020B0604020202020204" pitchFamily="34" charset="0"/>
              </a:rPr>
              <a:t>2		Possible interleaving</a:t>
            </a:r>
            <a:endParaRPr lang="en-US" sz="180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sz="1800" smtClean="0">
              <a:solidFill>
                <a:srgbClr val="CC3300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load </a:t>
            </a: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x 	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load 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x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		load </a:t>
            </a: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compute x+1 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compute 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x+1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	</a:t>
            </a: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compute 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x+1</a:t>
            </a:r>
            <a:endParaRPr lang="en-US" sz="1800" b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store x 	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store 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x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	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load x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					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store </a:t>
            </a: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					</a:t>
            </a: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compute x+1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rgbClr val="1503FB"/>
                </a:solidFill>
                <a:latin typeface="Arial" panose="020B0604020202020204" pitchFamily="34" charset="0"/>
              </a:rPr>
              <a:t>					store </a:t>
            </a:r>
            <a:r>
              <a:rPr lang="en-US" sz="1800" b="0" smtClean="0">
                <a:solidFill>
                  <a:srgbClr val="1503FB"/>
                </a:solidFill>
                <a:latin typeface="Arial" panose="020B0604020202020204" pitchFamily="34" charset="0"/>
              </a:rPr>
              <a:t>x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sz="1800" b="0">
                <a:solidFill>
                  <a:schemeClr val="tx1"/>
                </a:solidFill>
                <a:latin typeface="Arial" panose="020B0604020202020204" pitchFamily="34" charset="0"/>
              </a:rPr>
              <a:t>	</a:t>
            </a:r>
            <a:r>
              <a:rPr lang="en-US" sz="1800" b="0" smtClean="0">
                <a:solidFill>
                  <a:schemeClr val="tx1"/>
                </a:solidFill>
                <a:latin typeface="Arial" panose="020B0604020202020204" pitchFamily="34" charset="0"/>
              </a:rPr>
              <a:t>				// x == 1</a:t>
            </a:r>
            <a:endParaRPr lang="en-US" sz="1800" b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09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9237" grpId="0"/>
    </p:bldLst>
  </p:timing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68680</TotalTime>
  <Words>3804</Words>
  <Application>Microsoft Office PowerPoint</Application>
  <PresentationFormat>On-screen Show (4:3)</PresentationFormat>
  <Paragraphs>577</Paragraphs>
  <Slides>47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Arial (Headings)</vt:lpstr>
      <vt:lpstr>Arial</vt:lpstr>
      <vt:lpstr>Arial Black</vt:lpstr>
      <vt:lpstr>Consolas</vt:lpstr>
      <vt:lpstr>Marlett</vt:lpstr>
      <vt:lpstr>Symbol</vt:lpstr>
      <vt:lpstr>Times New Roman</vt:lpstr>
      <vt:lpstr>Wingdings</vt:lpstr>
      <vt:lpstr>Pixel</vt:lpstr>
      <vt:lpstr>Shared Memory Programming and OpenMP</vt:lpstr>
      <vt:lpstr>Shared memory multiprocessor</vt:lpstr>
      <vt:lpstr>Shared memory programming </vt:lpstr>
      <vt:lpstr>Processes and threads</vt:lpstr>
      <vt:lpstr>Fork-join model</vt:lpstr>
      <vt:lpstr>Fork-join model</vt:lpstr>
      <vt:lpstr>Example</vt:lpstr>
      <vt:lpstr>Statement execution order</vt:lpstr>
      <vt:lpstr>Race condition example</vt:lpstr>
      <vt:lpstr>Thread safe routines</vt:lpstr>
      <vt:lpstr>Critical sections</vt:lpstr>
      <vt:lpstr>Locks</vt:lpstr>
      <vt:lpstr>Deadlock </vt:lpstr>
      <vt:lpstr>Non-blocking locking</vt:lpstr>
      <vt:lpstr>Critical sections and performance</vt:lpstr>
      <vt:lpstr>Condition variables</vt:lpstr>
      <vt:lpstr>Producer-consumer example</vt:lpstr>
      <vt:lpstr>OpenMP</vt:lpstr>
      <vt:lpstr>OpenMP</vt:lpstr>
      <vt:lpstr>Parallel regions</vt:lpstr>
      <vt:lpstr>Parallel regions</vt:lpstr>
      <vt:lpstr>Work sharing</vt:lpstr>
      <vt:lpstr>Schedule clause</vt:lpstr>
      <vt:lpstr>Combined parallel for</vt:lpstr>
      <vt:lpstr>Different ways to parallelize for</vt:lpstr>
      <vt:lpstr>Other work sharing constructs</vt:lpstr>
      <vt:lpstr>Other work sharing constructs</vt:lpstr>
      <vt:lpstr>Data environment</vt:lpstr>
      <vt:lpstr>Data environment</vt:lpstr>
      <vt:lpstr>Data environment</vt:lpstr>
      <vt:lpstr>Data environment</vt:lpstr>
      <vt:lpstr>Synchronization constructs</vt:lpstr>
      <vt:lpstr>Synchronization constructs</vt:lpstr>
      <vt:lpstr>Synchronization constructs</vt:lpstr>
      <vt:lpstr>Runtime execution </vt:lpstr>
      <vt:lpstr>OpenMP example</vt:lpstr>
      <vt:lpstr>PowerPoint Presentation</vt:lpstr>
      <vt:lpstr>PowerPoint Presentation</vt:lpstr>
      <vt:lpstr>Sequential routine</vt:lpstr>
      <vt:lpstr>Parallelization of Mandelbrot</vt:lpstr>
      <vt:lpstr>Static schedule</vt:lpstr>
      <vt:lpstr>Parallelization of Mandelbrot</vt:lpstr>
      <vt:lpstr>PGAS languages </vt:lpstr>
      <vt:lpstr>PGAS memory model</vt:lpstr>
      <vt:lpstr>PGAS arrays</vt:lpstr>
      <vt:lpstr>UPC constructs</vt:lpstr>
      <vt:lpstr>Other methods for shared memory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Lower Bounds in Distributed Computing</dc:title>
  <dc:creator>Rui</dc:creator>
  <cp:lastModifiedBy>Rui</cp:lastModifiedBy>
  <cp:revision>3956</cp:revision>
  <cp:lastPrinted>2019-03-11T05:37:38Z</cp:lastPrinted>
  <dcterms:created xsi:type="dcterms:W3CDTF">2004-01-06T19:40:29Z</dcterms:created>
  <dcterms:modified xsi:type="dcterms:W3CDTF">2021-10-12T04:08:24Z</dcterms:modified>
</cp:coreProperties>
</file>

<file path=docProps/thumbnail.jpeg>
</file>